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6"/>
  </p:notesMasterIdLst>
  <p:handoutMasterIdLst>
    <p:handoutMasterId r:id="rId37"/>
  </p:handoutMasterIdLst>
  <p:sldIdLst>
    <p:sldId id="256" r:id="rId5"/>
    <p:sldId id="1497" r:id="rId6"/>
    <p:sldId id="1498" r:id="rId7"/>
    <p:sldId id="1522" r:id="rId8"/>
    <p:sldId id="1523" r:id="rId9"/>
    <p:sldId id="1506" r:id="rId10"/>
    <p:sldId id="1511" r:id="rId11"/>
    <p:sldId id="1512" r:id="rId12"/>
    <p:sldId id="1513" r:id="rId13"/>
    <p:sldId id="1515" r:id="rId14"/>
    <p:sldId id="1514" r:id="rId15"/>
    <p:sldId id="1516" r:id="rId16"/>
    <p:sldId id="1517" r:id="rId17"/>
    <p:sldId id="1518" r:id="rId18"/>
    <p:sldId id="1519" r:id="rId19"/>
    <p:sldId id="1507" r:id="rId20"/>
    <p:sldId id="1508" r:id="rId21"/>
    <p:sldId id="1509" r:id="rId22"/>
    <p:sldId id="1500" r:id="rId23"/>
    <p:sldId id="1501" r:id="rId24"/>
    <p:sldId id="1502" r:id="rId25"/>
    <p:sldId id="1503" r:id="rId26"/>
    <p:sldId id="1499" r:id="rId27"/>
    <p:sldId id="1505" r:id="rId28"/>
    <p:sldId id="1510" r:id="rId29"/>
    <p:sldId id="1520" r:id="rId30"/>
    <p:sldId id="1521" r:id="rId31"/>
    <p:sldId id="1527" r:id="rId32"/>
    <p:sldId id="1524" r:id="rId33"/>
    <p:sldId id="1525" r:id="rId34"/>
    <p:sldId id="1526" r:id="rId3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50"/>
    <a:srgbClr val="9A9B9D"/>
    <a:srgbClr val="AEB0AF"/>
    <a:srgbClr val="CEC7C1"/>
    <a:srgbClr val="8C8D9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79" autoAdjust="0"/>
    <p:restoredTop sz="92384" autoAdjust="0"/>
  </p:normalViewPr>
  <p:slideViewPr>
    <p:cSldViewPr snapToGrid="0" showGuides="1">
      <p:cViewPr varScale="1">
        <p:scale>
          <a:sx n="130" d="100"/>
          <a:sy n="130" d="100"/>
        </p:scale>
        <p:origin x="1328" y="19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5/17/21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5/17/21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81486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Exascale</a:t>
            </a:r>
            <a:r>
              <a:rPr lang="en-US" dirty="0"/>
              <a:t> computing refers to computing systems capable of at least one exaflop or a billion billion calculations per second (10^18).</a:t>
            </a:r>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332692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1479641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8"/>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2FFE-C33A-BB48-936B-ACE144C7B479}"/>
              </a:ext>
            </a:extLst>
          </p:cNvPr>
          <p:cNvSpPr>
            <a:spLocks noGrp="1"/>
          </p:cNvSpPr>
          <p:nvPr>
            <p:ph type="ctrTitle"/>
          </p:nvPr>
        </p:nvSpPr>
        <p:spPr>
          <a:xfrm>
            <a:off x="428735" y="1388962"/>
            <a:ext cx="11010229" cy="978729"/>
          </a:xfrm>
        </p:spPr>
        <p:txBody>
          <a:bodyPr/>
          <a:lstStyle/>
          <a:p>
            <a:r>
              <a:rPr lang="en-US" b="1" dirty="0"/>
              <a:t>Design Space Exploration of Emerging Memory Technologies for Machine Learning Applications</a:t>
            </a:r>
          </a:p>
        </p:txBody>
      </p:sp>
      <p:sp>
        <p:nvSpPr>
          <p:cNvPr id="3" name="Subtitle 2">
            <a:extLst>
              <a:ext uri="{FF2B5EF4-FFF2-40B4-BE49-F238E27FC236}">
                <a16:creationId xmlns:a16="http://schemas.microsoft.com/office/drawing/2014/main" id="{D17F3299-F066-6545-9B42-5B5337A63C79}"/>
              </a:ext>
            </a:extLst>
          </p:cNvPr>
          <p:cNvSpPr>
            <a:spLocks noGrp="1"/>
          </p:cNvSpPr>
          <p:nvPr>
            <p:ph type="subTitle" idx="1"/>
          </p:nvPr>
        </p:nvSpPr>
        <p:spPr>
          <a:xfrm>
            <a:off x="447480" y="3013455"/>
            <a:ext cx="8228433" cy="2028101"/>
          </a:xfrm>
        </p:spPr>
        <p:txBody>
          <a:bodyPr/>
          <a:lstStyle/>
          <a:p>
            <a:r>
              <a:rPr lang="en-US" b="1" dirty="0" err="1"/>
              <a:t>S.M.Shamimul</a:t>
            </a:r>
            <a:r>
              <a:rPr lang="en-US" b="1" dirty="0"/>
              <a:t> Hasan, </a:t>
            </a:r>
            <a:r>
              <a:rPr lang="en-US" b="1" dirty="0" err="1"/>
              <a:t>Neena</a:t>
            </a:r>
            <a:r>
              <a:rPr lang="en-US" b="1" dirty="0"/>
              <a:t> Imam, Ramakrishnan Kannan, Srikanth </a:t>
            </a:r>
            <a:r>
              <a:rPr lang="en-US" b="1" dirty="0" err="1"/>
              <a:t>Yoginath</a:t>
            </a:r>
            <a:r>
              <a:rPr lang="en-US" b="1" dirty="0"/>
              <a:t>, Kuldeep </a:t>
            </a:r>
            <a:r>
              <a:rPr lang="en-US" b="1" dirty="0" err="1"/>
              <a:t>Kurte</a:t>
            </a:r>
            <a:endParaRPr lang="en-US" b="1" dirty="0"/>
          </a:p>
          <a:p>
            <a:r>
              <a:rPr lang="en-US" dirty="0"/>
              <a:t>Email: {</a:t>
            </a:r>
            <a:r>
              <a:rPr lang="en-US" dirty="0" err="1"/>
              <a:t>hasans</a:t>
            </a:r>
            <a:r>
              <a:rPr lang="en-US" dirty="0"/>
              <a:t>, </a:t>
            </a:r>
            <a:r>
              <a:rPr lang="en-US" dirty="0" err="1"/>
              <a:t>imamn</a:t>
            </a:r>
            <a:r>
              <a:rPr lang="en-US" dirty="0"/>
              <a:t>, </a:t>
            </a:r>
            <a:r>
              <a:rPr lang="en-US" dirty="0" err="1"/>
              <a:t>kannanr</a:t>
            </a:r>
            <a:r>
              <a:rPr lang="en-US" dirty="0"/>
              <a:t>, </a:t>
            </a:r>
            <a:r>
              <a:rPr lang="en-US" dirty="0" err="1"/>
              <a:t>yoginathsb</a:t>
            </a:r>
            <a:r>
              <a:rPr lang="en-US" dirty="0"/>
              <a:t>, </a:t>
            </a:r>
            <a:r>
              <a:rPr lang="en-US" dirty="0" err="1"/>
              <a:t>kurtekr</a:t>
            </a:r>
            <a:r>
              <a:rPr lang="en-US" dirty="0"/>
              <a:t>}@</a:t>
            </a:r>
            <a:r>
              <a:rPr lang="en-US" dirty="0" err="1"/>
              <a:t>ornl.gov</a:t>
            </a:r>
            <a:endParaRPr lang="en-US" dirty="0"/>
          </a:p>
          <a:p>
            <a:r>
              <a:rPr lang="en-US" dirty="0"/>
              <a:t>Computing and Computational Sciences Directorate (CCSD)</a:t>
            </a:r>
          </a:p>
          <a:p>
            <a:r>
              <a:rPr lang="en-US" dirty="0"/>
              <a:t>Oak Ridge National Laboratory (ORNL), Oak Ridge, TN</a:t>
            </a:r>
          </a:p>
        </p:txBody>
      </p:sp>
    </p:spTree>
    <p:extLst>
      <p:ext uri="{BB962C8B-B14F-4D97-AF65-F5344CB8AC3E}">
        <p14:creationId xmlns:p14="http://schemas.microsoft.com/office/powerpoint/2010/main" val="86533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B43E-C160-ED4F-9D9F-8521ED32BC77}"/>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EF1FC32E-BB2D-E945-A86D-A2680171AE1E}"/>
              </a:ext>
            </a:extLst>
          </p:cNvPr>
          <p:cNvSpPr>
            <a:spLocks noGrp="1"/>
          </p:cNvSpPr>
          <p:nvPr>
            <p:ph idx="1"/>
          </p:nvPr>
        </p:nvSpPr>
        <p:spPr/>
        <p:txBody>
          <a:bodyPr/>
          <a:lstStyle/>
          <a:p>
            <a:r>
              <a:rPr lang="en-US" dirty="0"/>
              <a:t>Simulator</a:t>
            </a:r>
          </a:p>
          <a:p>
            <a:pPr lvl="1"/>
            <a:r>
              <a:rPr lang="en-US" dirty="0" err="1"/>
              <a:t>NVMain</a:t>
            </a:r>
            <a:endParaRPr lang="en-US" dirty="0"/>
          </a:p>
          <a:p>
            <a:pPr lvl="2"/>
            <a:r>
              <a:rPr lang="en-US" dirty="0" err="1"/>
              <a:t>NVMain</a:t>
            </a:r>
            <a:r>
              <a:rPr lang="en-US" dirty="0"/>
              <a:t> is an architectural-level simulator to model energy and cycle-accurate operations of DRAM, NVM, and their hybrid designs</a:t>
            </a:r>
          </a:p>
          <a:p>
            <a:pPr lvl="2"/>
            <a:r>
              <a:rPr lang="en-US" dirty="0"/>
              <a:t>Parameters</a:t>
            </a:r>
          </a:p>
          <a:p>
            <a:pPr lvl="3"/>
            <a:r>
              <a:rPr lang="en-US" dirty="0"/>
              <a:t>Memory parameters: CHANNELS, RANKS, BANKS, ROWS, COLS, CLK, </a:t>
            </a:r>
            <a:r>
              <a:rPr lang="en-US" dirty="0" err="1"/>
              <a:t>CPUFreq</a:t>
            </a:r>
            <a:endParaRPr lang="en-US" dirty="0"/>
          </a:p>
          <a:p>
            <a:pPr lvl="3"/>
            <a:r>
              <a:rPr lang="en-US" dirty="0"/>
              <a:t>Timing parameters: </a:t>
            </a:r>
            <a:r>
              <a:rPr lang="en-US" dirty="0" err="1"/>
              <a:t>tBURST</a:t>
            </a:r>
            <a:r>
              <a:rPr lang="en-US" dirty="0"/>
              <a:t>, </a:t>
            </a:r>
            <a:r>
              <a:rPr lang="en-US" dirty="0" err="1"/>
              <a:t>tRAS</a:t>
            </a:r>
            <a:r>
              <a:rPr lang="en-US" dirty="0"/>
              <a:t>, </a:t>
            </a:r>
            <a:r>
              <a:rPr lang="en-US" dirty="0" err="1"/>
              <a:t>tRCD</a:t>
            </a:r>
            <a:r>
              <a:rPr lang="en-US" dirty="0"/>
              <a:t>, </a:t>
            </a:r>
            <a:r>
              <a:rPr lang="en-US" dirty="0" err="1"/>
              <a:t>tRP</a:t>
            </a:r>
            <a:r>
              <a:rPr lang="en-US" dirty="0"/>
              <a:t>, </a:t>
            </a:r>
            <a:r>
              <a:rPr lang="en-US" dirty="0" err="1"/>
              <a:t>tWR</a:t>
            </a:r>
            <a:endParaRPr lang="en-US" dirty="0"/>
          </a:p>
          <a:p>
            <a:pPr lvl="3"/>
            <a:r>
              <a:rPr lang="en-US" dirty="0"/>
              <a:t>MLC parameters: </a:t>
            </a:r>
            <a:r>
              <a:rPr lang="en-US" dirty="0" err="1"/>
              <a:t>MLCLevels</a:t>
            </a:r>
            <a:r>
              <a:rPr lang="en-US" dirty="0"/>
              <a:t>​, SET/RESET pulse times​, number of program pulses to write 00, 01, 10, and 11, etc.</a:t>
            </a:r>
          </a:p>
          <a:p>
            <a:pPr lvl="3"/>
            <a:r>
              <a:rPr lang="en-US" dirty="0"/>
              <a:t>Control parameters: </a:t>
            </a:r>
            <a:r>
              <a:rPr lang="en-US" dirty="0" err="1"/>
              <a:t>PrintGraphs</a:t>
            </a:r>
            <a:r>
              <a:rPr lang="en-US" dirty="0"/>
              <a:t>, </a:t>
            </a:r>
            <a:r>
              <a:rPr lang="en-US" dirty="0" err="1"/>
              <a:t>PrintPreTrace</a:t>
            </a:r>
            <a:r>
              <a:rPr lang="en-US" dirty="0"/>
              <a:t>, </a:t>
            </a:r>
            <a:r>
              <a:rPr lang="en-US" dirty="0" err="1"/>
              <a:t>EchoPreTrace</a:t>
            </a:r>
            <a:r>
              <a:rPr lang="en-US" dirty="0"/>
              <a:t>, </a:t>
            </a:r>
            <a:r>
              <a:rPr lang="en-US" dirty="0" err="1"/>
              <a:t>TraceReader</a:t>
            </a:r>
            <a:r>
              <a:rPr lang="en-US" dirty="0"/>
              <a:t>, </a:t>
            </a:r>
            <a:r>
              <a:rPr lang="en-US" dirty="0" err="1"/>
              <a:t>InitPD</a:t>
            </a:r>
            <a:r>
              <a:rPr lang="en-US" dirty="0"/>
              <a:t>, and others.</a:t>
            </a:r>
          </a:p>
        </p:txBody>
      </p:sp>
    </p:spTree>
    <p:extLst>
      <p:ext uri="{BB962C8B-B14F-4D97-AF65-F5344CB8AC3E}">
        <p14:creationId xmlns:p14="http://schemas.microsoft.com/office/powerpoint/2010/main" val="62124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851C-2D71-E74F-B5F5-A7B2D2D6F0EF}"/>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FC770096-DB79-4448-8325-BD278FFEDF1F}"/>
              </a:ext>
            </a:extLst>
          </p:cNvPr>
          <p:cNvSpPr>
            <a:spLocks noGrp="1"/>
          </p:cNvSpPr>
          <p:nvPr>
            <p:ph idx="1"/>
          </p:nvPr>
        </p:nvSpPr>
        <p:spPr>
          <a:xfrm>
            <a:off x="448055" y="1143000"/>
            <a:ext cx="11430000" cy="5037992"/>
          </a:xfrm>
        </p:spPr>
        <p:txBody>
          <a:bodyPr/>
          <a:lstStyle/>
          <a:p>
            <a:r>
              <a:rPr lang="en-US" dirty="0"/>
              <a:t>Machine Learning algorithms</a:t>
            </a:r>
          </a:p>
          <a:p>
            <a:pPr lvl="1"/>
            <a:r>
              <a:rPr lang="en-US" dirty="0"/>
              <a:t>Support Vector Machine (SVM) </a:t>
            </a:r>
          </a:p>
          <a:p>
            <a:pPr lvl="2" algn="just"/>
            <a:r>
              <a:rPr lang="en-US" dirty="0"/>
              <a:t>The Support vector machine (SVM) is a machine learning algorithm that is employed to classify data. SVM is a supervised form of machine learning that assesses data and subsequently splits it between two classifications. The SVM can be extended to solve the regression problem, which is called support vector regression</a:t>
            </a:r>
          </a:p>
          <a:p>
            <a:pPr lvl="1"/>
            <a:r>
              <a:rPr lang="en-US" dirty="0"/>
              <a:t>Random Forest (RF)</a:t>
            </a:r>
          </a:p>
          <a:p>
            <a:pPr lvl="2" algn="just"/>
            <a:r>
              <a:rPr lang="en-US" dirty="0"/>
              <a:t>The random forest classifier evolves directly from, and consists of, decision trees. To apply a classification to a new instance, every decision tree serves to classify the inputted data. The random forest subsequently collates the categorizations and selects the most common forecast. A sample of data from the original dataset is used as the input for each tree. Furthermore, a subset of features is selected at random from the features that are available to allow the tree to grow at every node without any pruning</a:t>
            </a:r>
          </a:p>
          <a:p>
            <a:pPr lvl="1"/>
            <a:endParaRPr lang="en-US" dirty="0"/>
          </a:p>
          <a:p>
            <a:pPr lvl="1"/>
            <a:endParaRPr lang="en-US" dirty="0"/>
          </a:p>
        </p:txBody>
      </p:sp>
      <p:sp>
        <p:nvSpPr>
          <p:cNvPr id="4" name="Rectangle 3">
            <a:extLst>
              <a:ext uri="{FF2B5EF4-FFF2-40B4-BE49-F238E27FC236}">
                <a16:creationId xmlns:a16="http://schemas.microsoft.com/office/drawing/2014/main" id="{5D703141-48D0-6640-97F3-FC949204D537}"/>
              </a:ext>
            </a:extLst>
          </p:cNvPr>
          <p:cNvSpPr/>
          <p:nvPr/>
        </p:nvSpPr>
        <p:spPr>
          <a:xfrm>
            <a:off x="3409772" y="6073270"/>
            <a:ext cx="3668035" cy="215444"/>
          </a:xfrm>
          <a:prstGeom prst="rect">
            <a:avLst/>
          </a:prstGeom>
        </p:spPr>
        <p:txBody>
          <a:bodyPr wrap="square">
            <a:spAutoFit/>
          </a:bodyPr>
          <a:lstStyle/>
          <a:p>
            <a:r>
              <a:rPr lang="en-US" sz="800" dirty="0">
                <a:latin typeface="Arial" panose="020B0604020202020204" pitchFamily="34" charset="0"/>
                <a:ea typeface="Times New Roman" panose="02020603050405020304" pitchFamily="18" charset="0"/>
                <a:cs typeface="Arial" panose="020B0604020202020204" pitchFamily="34" charset="0"/>
              </a:rPr>
              <a:t>https://</a:t>
            </a:r>
            <a:r>
              <a:rPr lang="en-US" sz="800" dirty="0" err="1">
                <a:latin typeface="Arial" panose="020B0604020202020204" pitchFamily="34" charset="0"/>
                <a:ea typeface="Times New Roman" panose="02020603050405020304" pitchFamily="18" charset="0"/>
                <a:cs typeface="Arial" panose="020B0604020202020204" pitchFamily="34" charset="0"/>
              </a:rPr>
              <a:t>www.techopedia.com</a:t>
            </a:r>
            <a:r>
              <a:rPr lang="en-US" sz="800" dirty="0">
                <a:latin typeface="Arial" panose="020B0604020202020204" pitchFamily="34" charset="0"/>
                <a:ea typeface="Times New Roman" panose="02020603050405020304" pitchFamily="18" charset="0"/>
                <a:cs typeface="Arial" panose="020B0604020202020204" pitchFamily="34" charset="0"/>
              </a:rPr>
              <a:t>/definition/30364/support-vector-machine-</a:t>
            </a:r>
            <a:r>
              <a:rPr lang="en-US" sz="800" dirty="0" err="1">
                <a:latin typeface="Arial" panose="020B0604020202020204" pitchFamily="34" charset="0"/>
                <a:ea typeface="Times New Roman" panose="02020603050405020304" pitchFamily="18" charset="0"/>
                <a:cs typeface="Arial" panose="020B0604020202020204" pitchFamily="34" charset="0"/>
              </a:rPr>
              <a:t>svm</a:t>
            </a:r>
            <a:r>
              <a:rPr lang="en-US" sz="800"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EF9EA137-8027-2D40-8674-19FBE646DD99}"/>
              </a:ext>
            </a:extLst>
          </p:cNvPr>
          <p:cNvSpPr/>
          <p:nvPr/>
        </p:nvSpPr>
        <p:spPr>
          <a:xfrm>
            <a:off x="7202190" y="6093151"/>
            <a:ext cx="3199110"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https://</a:t>
            </a:r>
            <a:r>
              <a:rPr lang="en-US" sz="800" dirty="0" err="1">
                <a:latin typeface="Arial" panose="020B0604020202020204" pitchFamily="34" charset="0"/>
                <a:cs typeface="Arial" panose="020B0604020202020204" pitchFamily="34" charset="0"/>
              </a:rPr>
              <a:t>www.sciencedirect.com</a:t>
            </a:r>
            <a:r>
              <a:rPr lang="en-US" sz="800" dirty="0">
                <a:latin typeface="Arial" panose="020B0604020202020204" pitchFamily="34" charset="0"/>
                <a:cs typeface="Arial" panose="020B0604020202020204" pitchFamily="34" charset="0"/>
              </a:rPr>
              <a:t>/topics/engineering/random-forest</a:t>
            </a:r>
          </a:p>
        </p:txBody>
      </p:sp>
    </p:spTree>
    <p:extLst>
      <p:ext uri="{BB962C8B-B14F-4D97-AF65-F5344CB8AC3E}">
        <p14:creationId xmlns:p14="http://schemas.microsoft.com/office/powerpoint/2010/main" val="313748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27A2-45A5-EC48-B8A1-770019369409}"/>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FE04DD26-260B-4D40-B3C7-81125CF87BC5}"/>
              </a:ext>
            </a:extLst>
          </p:cNvPr>
          <p:cNvSpPr>
            <a:spLocks noGrp="1"/>
          </p:cNvSpPr>
          <p:nvPr>
            <p:ph idx="1"/>
          </p:nvPr>
        </p:nvSpPr>
        <p:spPr/>
        <p:txBody>
          <a:bodyPr/>
          <a:lstStyle/>
          <a:p>
            <a:r>
              <a:rPr lang="en-US" dirty="0"/>
              <a:t>Machine Learning algorithms</a:t>
            </a:r>
          </a:p>
          <a:p>
            <a:pPr lvl="1"/>
            <a:r>
              <a:rPr lang="en-US" dirty="0"/>
              <a:t>Gradient Boosting (GB)</a:t>
            </a:r>
          </a:p>
          <a:p>
            <a:pPr lvl="2" algn="just"/>
            <a:r>
              <a:rPr lang="en-US" dirty="0"/>
              <a:t>Gradient Boosting (GB) method builds the base regression tree based learners sequentially using the residual information. The motivation behind such approach is that, each tree when fitted to the residuals, can improve the overall predictions in areas where the previously grown trees did not perform well. It is to be noted that, as boosting is a sequential approach, the construction of each tree depends strongly on the trees that have already been grown</a:t>
            </a:r>
          </a:p>
          <a:p>
            <a:endParaRPr lang="en-US" dirty="0"/>
          </a:p>
          <a:p>
            <a:endParaRPr lang="en-US" dirty="0"/>
          </a:p>
        </p:txBody>
      </p:sp>
      <p:sp>
        <p:nvSpPr>
          <p:cNvPr id="5" name="Rectangle 4">
            <a:extLst>
              <a:ext uri="{FF2B5EF4-FFF2-40B4-BE49-F238E27FC236}">
                <a16:creationId xmlns:a16="http://schemas.microsoft.com/office/drawing/2014/main" id="{8BD809BE-B96E-3B4C-B0FE-62D6DD0C0DDF}"/>
              </a:ext>
            </a:extLst>
          </p:cNvPr>
          <p:cNvSpPr/>
          <p:nvPr/>
        </p:nvSpPr>
        <p:spPr>
          <a:xfrm>
            <a:off x="2933700" y="4634933"/>
            <a:ext cx="6096000" cy="400110"/>
          </a:xfrm>
          <a:prstGeom prst="rect">
            <a:avLst/>
          </a:prstGeom>
        </p:spPr>
        <p:txBody>
          <a:bodyPr>
            <a:spAutoFit/>
          </a:bodyPr>
          <a:lstStyle/>
          <a:p>
            <a:r>
              <a:rPr lang="en-US" sz="1000" dirty="0"/>
              <a:t>S. Sen and N. Imam, “Machine learning based design space exploration for hybrid main-memory design,” in Proceedings of the International Symposium on Memory Systems, 2019, pp. 480–489.</a:t>
            </a:r>
          </a:p>
        </p:txBody>
      </p:sp>
    </p:spTree>
    <p:extLst>
      <p:ext uri="{BB962C8B-B14F-4D97-AF65-F5344CB8AC3E}">
        <p14:creationId xmlns:p14="http://schemas.microsoft.com/office/powerpoint/2010/main" val="291413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D7C1-1D1C-FA47-9FE2-3F9E33F70F5D}"/>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70BAD595-1572-5241-9678-78A4C03AFDBB}"/>
              </a:ext>
            </a:extLst>
          </p:cNvPr>
          <p:cNvSpPr>
            <a:spLocks noGrp="1"/>
          </p:cNvSpPr>
          <p:nvPr>
            <p:ph idx="1"/>
          </p:nvPr>
        </p:nvSpPr>
        <p:spPr/>
        <p:txBody>
          <a:bodyPr/>
          <a:lstStyle/>
          <a:p>
            <a:r>
              <a:rPr lang="en-US" dirty="0"/>
              <a:t>Simulator Setup</a:t>
            </a:r>
          </a:p>
          <a:p>
            <a:pPr lvl="1"/>
            <a:r>
              <a:rPr lang="en-US" dirty="0" err="1"/>
              <a:t>NVMain</a:t>
            </a:r>
            <a:r>
              <a:rPr lang="en-US" dirty="0"/>
              <a:t> configuration parameter</a:t>
            </a:r>
          </a:p>
          <a:p>
            <a:pPr lvl="2"/>
            <a:r>
              <a:rPr lang="en-US" dirty="0"/>
              <a:t>number of channels </a:t>
            </a:r>
          </a:p>
          <a:p>
            <a:pPr lvl="2"/>
            <a:r>
              <a:rPr lang="en-US" dirty="0"/>
              <a:t>ranks </a:t>
            </a:r>
          </a:p>
          <a:p>
            <a:pPr lvl="2"/>
            <a:r>
              <a:rPr lang="en-US" dirty="0"/>
              <a:t>banks</a:t>
            </a:r>
          </a:p>
          <a:p>
            <a:pPr lvl="2"/>
            <a:r>
              <a:rPr lang="en-US" dirty="0"/>
              <a:t>controller frequency</a:t>
            </a:r>
          </a:p>
          <a:p>
            <a:pPr lvl="2"/>
            <a:r>
              <a:rPr lang="en-US" dirty="0"/>
              <a:t>CPU frequency</a:t>
            </a:r>
          </a:p>
          <a:p>
            <a:pPr lvl="2"/>
            <a:r>
              <a:rPr lang="en-US" dirty="0"/>
              <a:t>data restoration time (</a:t>
            </a:r>
            <a:r>
              <a:rPr lang="en-US" dirty="0" err="1"/>
              <a:t>tRAS</a:t>
            </a:r>
            <a:r>
              <a:rPr lang="en-US" dirty="0"/>
              <a:t>)</a:t>
            </a:r>
          </a:p>
          <a:p>
            <a:pPr lvl="2"/>
            <a:r>
              <a:rPr lang="en-US" dirty="0"/>
              <a:t>row activation time (</a:t>
            </a:r>
            <a:r>
              <a:rPr lang="en-US" dirty="0" err="1"/>
              <a:t>tRCD</a:t>
            </a:r>
            <a:r>
              <a:rPr lang="en-US" dirty="0"/>
              <a:t>)</a:t>
            </a:r>
          </a:p>
          <a:p>
            <a:pPr lvl="1"/>
            <a:endParaRPr lang="en-US" dirty="0"/>
          </a:p>
          <a:p>
            <a:pPr lvl="1"/>
            <a:endParaRPr lang="en-US" dirty="0"/>
          </a:p>
          <a:p>
            <a:endParaRPr lang="en-US" dirty="0"/>
          </a:p>
        </p:txBody>
      </p:sp>
    </p:spTree>
    <p:extLst>
      <p:ext uri="{BB962C8B-B14F-4D97-AF65-F5344CB8AC3E}">
        <p14:creationId xmlns:p14="http://schemas.microsoft.com/office/powerpoint/2010/main" val="100804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8458-6F4B-9142-853C-6BFC556122B0}"/>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89BDC27D-56C9-484E-B9D2-2D9960AC1475}"/>
              </a:ext>
            </a:extLst>
          </p:cNvPr>
          <p:cNvSpPr>
            <a:spLocks noGrp="1"/>
          </p:cNvSpPr>
          <p:nvPr>
            <p:ph idx="1"/>
          </p:nvPr>
        </p:nvSpPr>
        <p:spPr>
          <a:xfrm>
            <a:off x="448055" y="914400"/>
            <a:ext cx="11430000" cy="5249008"/>
          </a:xfrm>
        </p:spPr>
        <p:txBody>
          <a:bodyPr/>
          <a:lstStyle/>
          <a:p>
            <a:r>
              <a:rPr lang="en-US" dirty="0"/>
              <a:t>Simulator Setup</a:t>
            </a:r>
          </a:p>
          <a:p>
            <a:pPr lvl="1"/>
            <a:r>
              <a:rPr lang="en-US" dirty="0"/>
              <a:t>Memory response parameter</a:t>
            </a:r>
          </a:p>
          <a:p>
            <a:pPr lvl="2"/>
            <a:r>
              <a:rPr lang="en-US" dirty="0"/>
              <a:t>Bandwidth: The bandwidth is the rate at which data can be read from or stored in the memory by a processor. </a:t>
            </a:r>
            <a:r>
              <a:rPr lang="en-US" dirty="0" err="1"/>
              <a:t>NVMain</a:t>
            </a:r>
            <a:r>
              <a:rPr lang="en-US" dirty="0"/>
              <a:t> provides bandwidth in MB/s</a:t>
            </a:r>
          </a:p>
          <a:p>
            <a:pPr lvl="2"/>
            <a:r>
              <a:rPr lang="en-US" dirty="0"/>
              <a:t>Power: The power refers to the total power consumed by the memory measured in Watts (W) during the execution of the workload</a:t>
            </a:r>
          </a:p>
          <a:p>
            <a:pPr lvl="2"/>
            <a:r>
              <a:rPr lang="en-US" dirty="0"/>
              <a:t>Latency: The latency is the time between initiating a request for a byte or word from the memory until it is received by a processor. Lower latency values are preferable. </a:t>
            </a:r>
            <a:r>
              <a:rPr lang="en-US" dirty="0" err="1"/>
              <a:t>NVMain</a:t>
            </a:r>
            <a:r>
              <a:rPr lang="en-US" dirty="0"/>
              <a:t> provides the average latency, average queue latency, and average total latency values. These averages are calculated for each channel. The average total latency is the sum of the average latency and average queue latency values</a:t>
            </a:r>
          </a:p>
          <a:p>
            <a:pPr lvl="2"/>
            <a:r>
              <a:rPr lang="en-US" dirty="0"/>
              <a:t>Memory Read and Write: The purpose of the read operation is to read store data while that of the write operation is to store a new value in the memory. Both the read and write operations require memory addresses</a:t>
            </a:r>
          </a:p>
          <a:p>
            <a:endParaRPr lang="en-US" dirty="0"/>
          </a:p>
        </p:txBody>
      </p:sp>
    </p:spTree>
    <p:extLst>
      <p:ext uri="{BB962C8B-B14F-4D97-AF65-F5344CB8AC3E}">
        <p14:creationId xmlns:p14="http://schemas.microsoft.com/office/powerpoint/2010/main" val="9583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7A06-BAA4-9243-ABD3-BF5BE7EE6D7D}"/>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72D2F72A-CE39-E348-9B1A-56861A346A3F}"/>
              </a:ext>
            </a:extLst>
          </p:cNvPr>
          <p:cNvSpPr>
            <a:spLocks noGrp="1"/>
          </p:cNvSpPr>
          <p:nvPr>
            <p:ph idx="1"/>
          </p:nvPr>
        </p:nvSpPr>
        <p:spPr>
          <a:xfrm>
            <a:off x="448055" y="1081454"/>
            <a:ext cx="11430000" cy="4620059"/>
          </a:xfrm>
        </p:spPr>
        <p:txBody>
          <a:bodyPr/>
          <a:lstStyle/>
          <a:p>
            <a:r>
              <a:rPr lang="en-US" dirty="0"/>
              <a:t>Parser</a:t>
            </a:r>
          </a:p>
          <a:p>
            <a:pPr lvl="1" algn="just"/>
            <a:r>
              <a:rPr lang="en-US" dirty="0"/>
              <a:t>Developed a Python script that takes all the </a:t>
            </a:r>
            <a:r>
              <a:rPr lang="en-US" dirty="0" err="1"/>
              <a:t>NVMain</a:t>
            </a:r>
            <a:r>
              <a:rPr lang="en-US" dirty="0"/>
              <a:t> configuration and output files and produces one comprehensive dataset that contains </a:t>
            </a:r>
            <a:r>
              <a:rPr lang="en-US" dirty="0" err="1"/>
              <a:t>NVMain</a:t>
            </a:r>
            <a:r>
              <a:rPr lang="en-US" dirty="0"/>
              <a:t> simulation configuration information and memory response parameter values (bandwidth, power, average latency, average total latency, memory reads, and memory writes)</a:t>
            </a:r>
          </a:p>
          <a:p>
            <a:r>
              <a:rPr lang="en-US" dirty="0"/>
              <a:t>Prediction</a:t>
            </a:r>
          </a:p>
          <a:p>
            <a:pPr lvl="1"/>
            <a:r>
              <a:rPr lang="en-US" dirty="0"/>
              <a:t>applied Support Vector Machine (SVM), Random Forest (RF), and Gradient Boosting (GB) regression machine learning algorithms</a:t>
            </a:r>
          </a:p>
          <a:p>
            <a:pPr lvl="1"/>
            <a:r>
              <a:rPr lang="en-US" dirty="0"/>
              <a:t>80% of the data was used for training and 20% was used for testing</a:t>
            </a:r>
          </a:p>
          <a:p>
            <a:pPr lvl="1"/>
            <a:endParaRPr lang="en-US" dirty="0"/>
          </a:p>
        </p:txBody>
      </p:sp>
    </p:spTree>
    <p:extLst>
      <p:ext uri="{BB962C8B-B14F-4D97-AF65-F5344CB8AC3E}">
        <p14:creationId xmlns:p14="http://schemas.microsoft.com/office/powerpoint/2010/main" val="1161005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6AA2-D897-D64E-9BE4-6AF107BC2893}"/>
              </a:ext>
            </a:extLst>
          </p:cNvPr>
          <p:cNvSpPr>
            <a:spLocks noGrp="1"/>
          </p:cNvSpPr>
          <p:nvPr>
            <p:ph type="title"/>
          </p:nvPr>
        </p:nvSpPr>
        <p:spPr>
          <a:xfrm>
            <a:off x="429767" y="195664"/>
            <a:ext cx="11430000" cy="539496"/>
          </a:xfrm>
        </p:spPr>
        <p:txBody>
          <a:bodyPr/>
          <a:lstStyle/>
          <a:p>
            <a:r>
              <a:rPr lang="en-US" b="1" dirty="0"/>
              <a:t>Experimental Setup</a:t>
            </a:r>
          </a:p>
        </p:txBody>
      </p:sp>
      <p:sp>
        <p:nvSpPr>
          <p:cNvPr id="3" name="Content Placeholder 2">
            <a:extLst>
              <a:ext uri="{FF2B5EF4-FFF2-40B4-BE49-F238E27FC236}">
                <a16:creationId xmlns:a16="http://schemas.microsoft.com/office/drawing/2014/main" id="{BDFF2315-0A26-C745-BD1D-4746EE5F5B47}"/>
              </a:ext>
            </a:extLst>
          </p:cNvPr>
          <p:cNvSpPr>
            <a:spLocks noGrp="1"/>
          </p:cNvSpPr>
          <p:nvPr>
            <p:ph idx="1"/>
          </p:nvPr>
        </p:nvSpPr>
        <p:spPr>
          <a:xfrm>
            <a:off x="448055" y="646671"/>
            <a:ext cx="11430000" cy="5518158"/>
          </a:xfrm>
        </p:spPr>
        <p:txBody>
          <a:bodyPr/>
          <a:lstStyle/>
          <a:p>
            <a:r>
              <a:rPr lang="en-US" dirty="0"/>
              <a:t>Gem5</a:t>
            </a:r>
          </a:p>
          <a:p>
            <a:pPr lvl="1"/>
            <a:r>
              <a:rPr lang="en-US" dirty="0" err="1"/>
              <a:t>CosmoGAN</a:t>
            </a:r>
            <a:endParaRPr lang="en-US" dirty="0"/>
          </a:p>
          <a:p>
            <a:pPr lvl="2"/>
            <a:r>
              <a:rPr lang="en-US" dirty="0"/>
              <a:t>The epoch to train (parameter name: </a:t>
            </a:r>
            <a:r>
              <a:rPr lang="en-US" b="1" i="1" dirty="0"/>
              <a:t>epoch</a:t>
            </a:r>
            <a:r>
              <a:rPr lang="en-US" dirty="0"/>
              <a:t>) = 1</a:t>
            </a:r>
          </a:p>
          <a:p>
            <a:pPr lvl="2"/>
            <a:r>
              <a:rPr lang="en-US" dirty="0"/>
              <a:t>The size of batch images (parameter name: </a:t>
            </a:r>
            <a:r>
              <a:rPr lang="en-US" b="1" i="1" dirty="0" err="1"/>
              <a:t>batch_size</a:t>
            </a:r>
            <a:r>
              <a:rPr lang="en-US" dirty="0"/>
              <a:t>) = 1</a:t>
            </a:r>
          </a:p>
          <a:p>
            <a:pPr lvl="2"/>
            <a:r>
              <a:rPr lang="en-US" dirty="0"/>
              <a:t>The dimension of noise vector z (parameter name: </a:t>
            </a:r>
            <a:r>
              <a:rPr lang="en-US" b="1" i="1" dirty="0" err="1"/>
              <a:t>z_dim</a:t>
            </a:r>
            <a:r>
              <a:rPr lang="en-US" dirty="0"/>
              <a:t>) = 8</a:t>
            </a:r>
          </a:p>
          <a:p>
            <a:pPr lvl="2"/>
            <a:r>
              <a:rPr lang="en-US" dirty="0"/>
              <a:t>The number of discriminator convolutional layers (parameter name: </a:t>
            </a:r>
            <a:r>
              <a:rPr lang="en-US" b="1" i="1" dirty="0" err="1"/>
              <a:t>nd_layers</a:t>
            </a:r>
            <a:r>
              <a:rPr lang="en-US" dirty="0"/>
              <a:t>) = 2</a:t>
            </a:r>
          </a:p>
          <a:p>
            <a:pPr lvl="2"/>
            <a:r>
              <a:rPr lang="en-US" dirty="0"/>
              <a:t>The number of generator </a:t>
            </a:r>
            <a:r>
              <a:rPr lang="en-US" dirty="0" err="1"/>
              <a:t>conv_T</a:t>
            </a:r>
            <a:r>
              <a:rPr lang="en-US" dirty="0"/>
              <a:t> layers (parameter name: </a:t>
            </a:r>
            <a:r>
              <a:rPr lang="en-US" b="1" i="1" dirty="0" err="1"/>
              <a:t>ng_layers</a:t>
            </a:r>
            <a:r>
              <a:rPr lang="en-US" dirty="0"/>
              <a:t>) = 2</a:t>
            </a:r>
          </a:p>
          <a:p>
            <a:pPr lvl="2"/>
            <a:r>
              <a:rPr lang="en-US" dirty="0"/>
              <a:t>The dimension of gen filters in last conv layer (parameter name: </a:t>
            </a:r>
            <a:r>
              <a:rPr lang="en-US" b="1" i="1" dirty="0" err="1"/>
              <a:t>gf_dim</a:t>
            </a:r>
            <a:r>
              <a:rPr lang="en-US" dirty="0"/>
              <a:t>) = 8</a:t>
            </a:r>
          </a:p>
          <a:p>
            <a:pPr lvl="2"/>
            <a:r>
              <a:rPr lang="en-US" dirty="0"/>
              <a:t>The dimension of </a:t>
            </a:r>
            <a:r>
              <a:rPr lang="en-US" dirty="0" err="1"/>
              <a:t>discrim</a:t>
            </a:r>
            <a:r>
              <a:rPr lang="en-US" dirty="0"/>
              <a:t> filters in first conv layer (parameter name: </a:t>
            </a:r>
            <a:r>
              <a:rPr lang="en-US" b="1" i="1" dirty="0" err="1"/>
              <a:t>df_dim</a:t>
            </a:r>
            <a:r>
              <a:rPr lang="en-US" dirty="0"/>
              <a:t>) = 8</a:t>
            </a:r>
          </a:p>
          <a:p>
            <a:pPr lvl="2"/>
            <a:r>
              <a:rPr lang="en-US" dirty="0"/>
              <a:t>Trace file size:190 GB</a:t>
            </a:r>
          </a:p>
          <a:p>
            <a:pPr lvl="1"/>
            <a:r>
              <a:rPr lang="en-US" dirty="0" err="1"/>
              <a:t>LeNet</a:t>
            </a:r>
            <a:r>
              <a:rPr lang="en-US" dirty="0"/>
              <a:t> </a:t>
            </a:r>
          </a:p>
          <a:p>
            <a:pPr lvl="2"/>
            <a:r>
              <a:rPr lang="en-US" dirty="0"/>
              <a:t>Single iteration of the forward and backward propagation run</a:t>
            </a:r>
          </a:p>
          <a:p>
            <a:pPr lvl="2"/>
            <a:r>
              <a:rPr lang="en-US" dirty="0"/>
              <a:t>Batch size (parameter name: </a:t>
            </a:r>
            <a:r>
              <a:rPr lang="en-US" b="1" i="1" dirty="0"/>
              <a:t>BATCH_SIZE</a:t>
            </a:r>
            <a:r>
              <a:rPr lang="en-US" dirty="0"/>
              <a:t>)</a:t>
            </a:r>
            <a:r>
              <a:rPr lang="en-US" b="1" i="1" dirty="0"/>
              <a:t> </a:t>
            </a:r>
            <a:r>
              <a:rPr lang="en-US" dirty="0"/>
              <a:t>= 16</a:t>
            </a:r>
          </a:p>
          <a:p>
            <a:pPr lvl="2"/>
            <a:r>
              <a:rPr lang="en-US" dirty="0"/>
              <a:t>Maximum iteration (parameter name: </a:t>
            </a:r>
            <a:r>
              <a:rPr lang="en-US" b="1" i="1" dirty="0"/>
              <a:t>MAX_ITER</a:t>
            </a:r>
            <a:r>
              <a:rPr lang="en-US" dirty="0"/>
              <a:t>)</a:t>
            </a:r>
            <a:r>
              <a:rPr lang="en-US" b="1" i="1" dirty="0"/>
              <a:t> </a:t>
            </a:r>
            <a:r>
              <a:rPr lang="en-US" dirty="0"/>
              <a:t>= 1</a:t>
            </a:r>
          </a:p>
          <a:p>
            <a:pPr lvl="2"/>
            <a:r>
              <a:rPr lang="en-US" dirty="0"/>
              <a:t>Trace file size: 11 GB</a:t>
            </a:r>
          </a:p>
        </p:txBody>
      </p:sp>
    </p:spTree>
    <p:extLst>
      <p:ext uri="{BB962C8B-B14F-4D97-AF65-F5344CB8AC3E}">
        <p14:creationId xmlns:p14="http://schemas.microsoft.com/office/powerpoint/2010/main" val="27098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F6A9-0BAE-904A-B28F-A5A613ABC9F4}"/>
              </a:ext>
            </a:extLst>
          </p:cNvPr>
          <p:cNvSpPr>
            <a:spLocks noGrp="1"/>
          </p:cNvSpPr>
          <p:nvPr>
            <p:ph type="title"/>
          </p:nvPr>
        </p:nvSpPr>
        <p:spPr/>
        <p:txBody>
          <a:bodyPr/>
          <a:lstStyle/>
          <a:p>
            <a:r>
              <a:rPr lang="en-US" b="1" dirty="0"/>
              <a:t>Experimental Setup</a:t>
            </a:r>
            <a:endParaRPr lang="en-US" dirty="0"/>
          </a:p>
        </p:txBody>
      </p:sp>
      <p:sp>
        <p:nvSpPr>
          <p:cNvPr id="3" name="Content Placeholder 2">
            <a:extLst>
              <a:ext uri="{FF2B5EF4-FFF2-40B4-BE49-F238E27FC236}">
                <a16:creationId xmlns:a16="http://schemas.microsoft.com/office/drawing/2014/main" id="{6D6EE165-88D7-3D43-B720-6DFAEF44527F}"/>
              </a:ext>
            </a:extLst>
          </p:cNvPr>
          <p:cNvSpPr>
            <a:spLocks noGrp="1"/>
          </p:cNvSpPr>
          <p:nvPr>
            <p:ph idx="1"/>
          </p:nvPr>
        </p:nvSpPr>
        <p:spPr>
          <a:xfrm>
            <a:off x="448055" y="1002890"/>
            <a:ext cx="11430000" cy="5028633"/>
          </a:xfrm>
        </p:spPr>
        <p:txBody>
          <a:bodyPr/>
          <a:lstStyle/>
          <a:p>
            <a:r>
              <a:rPr lang="en-US" dirty="0" err="1"/>
              <a:t>NVMain</a:t>
            </a:r>
            <a:endParaRPr lang="en-US" dirty="0"/>
          </a:p>
          <a:p>
            <a:pPr lvl="1"/>
            <a:r>
              <a:rPr lang="en-US" dirty="0" err="1"/>
              <a:t>CosmoGAN</a:t>
            </a:r>
            <a:r>
              <a:rPr lang="en-US" dirty="0"/>
              <a:t> gem5 trace created 501 GB of .</a:t>
            </a:r>
            <a:r>
              <a:rPr lang="en-US" dirty="0" err="1"/>
              <a:t>nvt</a:t>
            </a:r>
            <a:r>
              <a:rPr lang="en-US" dirty="0"/>
              <a:t> file</a:t>
            </a:r>
          </a:p>
          <a:p>
            <a:pPr lvl="1"/>
            <a:r>
              <a:rPr lang="en-US" dirty="0" err="1"/>
              <a:t>LeNet</a:t>
            </a:r>
            <a:r>
              <a:rPr lang="en-US" dirty="0"/>
              <a:t> gem5 trace created 27 GB of .</a:t>
            </a:r>
            <a:r>
              <a:rPr lang="en-US" dirty="0" err="1"/>
              <a:t>nvt</a:t>
            </a:r>
            <a:r>
              <a:rPr lang="en-US" dirty="0"/>
              <a:t> file</a:t>
            </a:r>
          </a:p>
          <a:p>
            <a:pPr lvl="1"/>
            <a:r>
              <a:rPr lang="en-US" dirty="0"/>
              <a:t>Configuration</a:t>
            </a:r>
          </a:p>
          <a:p>
            <a:pPr lvl="2"/>
            <a:r>
              <a:rPr lang="en-US" dirty="0"/>
              <a:t>CPU frequency = 2 GHz</a:t>
            </a:r>
          </a:p>
          <a:p>
            <a:pPr lvl="2"/>
            <a:r>
              <a:rPr lang="en-US" dirty="0"/>
              <a:t>Controller frequency = 400, 666, 1,250, and 1,600 MHz</a:t>
            </a:r>
          </a:p>
          <a:p>
            <a:pPr lvl="2"/>
            <a:r>
              <a:rPr lang="en-US" dirty="0"/>
              <a:t>Number of channels = 2 and 4</a:t>
            </a:r>
          </a:p>
          <a:p>
            <a:pPr lvl="2"/>
            <a:r>
              <a:rPr lang="en-US" dirty="0" err="1"/>
              <a:t>tRAS</a:t>
            </a:r>
            <a:r>
              <a:rPr lang="en-US" dirty="0"/>
              <a:t> = 24</a:t>
            </a:r>
          </a:p>
          <a:p>
            <a:pPr lvl="2"/>
            <a:r>
              <a:rPr lang="en-US" dirty="0" err="1"/>
              <a:t>tRCD</a:t>
            </a:r>
            <a:r>
              <a:rPr lang="en-US" dirty="0"/>
              <a:t> = 9, 20, 30, 33, 40, 50, 60, 62, 67, 80, 83, 94, 100, 120, 125, 133, 156, 160, 187, 200, 240, 250, and 320</a:t>
            </a:r>
          </a:p>
          <a:p>
            <a:r>
              <a:rPr lang="en-US" dirty="0"/>
              <a:t>Machine Learning</a:t>
            </a:r>
          </a:p>
          <a:p>
            <a:pPr lvl="1"/>
            <a:r>
              <a:rPr lang="en-US" dirty="0"/>
              <a:t>Used Scikit-learn tool</a:t>
            </a:r>
          </a:p>
        </p:txBody>
      </p:sp>
    </p:spTree>
    <p:extLst>
      <p:ext uri="{BB962C8B-B14F-4D97-AF65-F5344CB8AC3E}">
        <p14:creationId xmlns:p14="http://schemas.microsoft.com/office/powerpoint/2010/main" val="2180110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5463-D9AC-EA4A-B9BB-7C18B6EF3060}"/>
              </a:ext>
            </a:extLst>
          </p:cNvPr>
          <p:cNvSpPr>
            <a:spLocks noGrp="1"/>
          </p:cNvSpPr>
          <p:nvPr>
            <p:ph type="title"/>
          </p:nvPr>
        </p:nvSpPr>
        <p:spPr/>
        <p:txBody>
          <a:bodyPr/>
          <a:lstStyle/>
          <a:p>
            <a:r>
              <a:rPr lang="en-US" b="1" dirty="0"/>
              <a:t>Experimental Setup</a:t>
            </a:r>
            <a:endParaRPr lang="en-US" dirty="0"/>
          </a:p>
        </p:txBody>
      </p:sp>
      <p:sp>
        <p:nvSpPr>
          <p:cNvPr id="3" name="Content Placeholder 2">
            <a:extLst>
              <a:ext uri="{FF2B5EF4-FFF2-40B4-BE49-F238E27FC236}">
                <a16:creationId xmlns:a16="http://schemas.microsoft.com/office/drawing/2014/main" id="{CC70D03A-CF8F-CD49-BAB6-D6E53DEE3653}"/>
              </a:ext>
            </a:extLst>
          </p:cNvPr>
          <p:cNvSpPr>
            <a:spLocks noGrp="1"/>
          </p:cNvSpPr>
          <p:nvPr>
            <p:ph idx="1"/>
          </p:nvPr>
        </p:nvSpPr>
        <p:spPr>
          <a:xfrm>
            <a:off x="277884" y="1887794"/>
            <a:ext cx="6506658" cy="4695886"/>
          </a:xfrm>
        </p:spPr>
        <p:txBody>
          <a:bodyPr/>
          <a:lstStyle/>
          <a:p>
            <a:r>
              <a:rPr lang="en-US" dirty="0"/>
              <a:t>Hardware</a:t>
            </a:r>
          </a:p>
          <a:p>
            <a:pPr lvl="1"/>
            <a:r>
              <a:rPr lang="en-US" dirty="0"/>
              <a:t>Oak Ridge Leadership Computing Facility’s (OLCF) Rhea supercomputer</a:t>
            </a:r>
          </a:p>
          <a:p>
            <a:pPr lvl="1"/>
            <a:r>
              <a:rPr lang="en-US" dirty="0"/>
              <a:t>Specification:</a:t>
            </a:r>
          </a:p>
          <a:p>
            <a:pPr lvl="3"/>
            <a:r>
              <a:rPr lang="en-US" dirty="0"/>
              <a:t>Architecture: Commodity-type Linux® cluster</a:t>
            </a:r>
          </a:p>
          <a:p>
            <a:pPr lvl="3"/>
            <a:r>
              <a:rPr lang="en-US" dirty="0"/>
              <a:t>Processors:</a:t>
            </a:r>
          </a:p>
          <a:p>
            <a:pPr lvl="4"/>
            <a:r>
              <a:rPr lang="en-US" dirty="0"/>
              <a:t>default partition: dual 8-core Intel® Xeon® E5-2650 @ 2.0 GHz</a:t>
            </a:r>
          </a:p>
          <a:p>
            <a:pPr lvl="4"/>
            <a:r>
              <a:rPr lang="en-US" dirty="0" err="1"/>
              <a:t>gpu</a:t>
            </a:r>
            <a:r>
              <a:rPr lang="en-US" dirty="0"/>
              <a:t> partition: dual 14-core Intel® Xeon® E5-2695 @ 2.3 GHz</a:t>
            </a:r>
          </a:p>
          <a:p>
            <a:pPr lvl="3"/>
            <a:r>
              <a:rPr lang="en-US" dirty="0"/>
              <a:t>Nodes: 521</a:t>
            </a:r>
          </a:p>
          <a:p>
            <a:pPr lvl="3"/>
            <a:r>
              <a:rPr lang="en-US" dirty="0"/>
              <a:t>Total cores: 8,444</a:t>
            </a:r>
          </a:p>
          <a:p>
            <a:pPr lvl="4"/>
            <a:endParaRPr lang="en-US" dirty="0"/>
          </a:p>
          <a:p>
            <a:pPr lvl="3"/>
            <a:endParaRPr lang="en-US" dirty="0"/>
          </a:p>
          <a:p>
            <a:pPr lvl="3"/>
            <a:endParaRPr lang="en-US" dirty="0"/>
          </a:p>
          <a:p>
            <a:pPr lvl="2"/>
            <a:endParaRPr lang="en-US" dirty="0"/>
          </a:p>
          <a:p>
            <a:pPr lvl="2"/>
            <a:endParaRPr lang="en-US" dirty="0"/>
          </a:p>
          <a:p>
            <a:pPr lvl="2"/>
            <a:endParaRPr lang="en-US" dirty="0"/>
          </a:p>
          <a:p>
            <a:pPr lvl="1"/>
            <a:endParaRPr lang="en-US" dirty="0"/>
          </a:p>
          <a:p>
            <a:pPr lvl="1"/>
            <a:endParaRPr lang="en-US" dirty="0"/>
          </a:p>
        </p:txBody>
      </p:sp>
      <p:sp>
        <p:nvSpPr>
          <p:cNvPr id="5" name="Content Placeholder 2">
            <a:extLst>
              <a:ext uri="{FF2B5EF4-FFF2-40B4-BE49-F238E27FC236}">
                <a16:creationId xmlns:a16="http://schemas.microsoft.com/office/drawing/2014/main" id="{68394EA7-ADFF-3245-BF8B-E5794200EB58}"/>
              </a:ext>
            </a:extLst>
          </p:cNvPr>
          <p:cNvSpPr txBox="1">
            <a:spLocks/>
          </p:cNvSpPr>
          <p:nvPr/>
        </p:nvSpPr>
        <p:spPr bwMode="auto">
          <a:xfrm>
            <a:off x="6131168" y="2740267"/>
            <a:ext cx="5536224" cy="4016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3"/>
            <a:r>
              <a:rPr lang="en-US" dirty="0"/>
              <a:t>Memory/node:</a:t>
            </a:r>
          </a:p>
          <a:p>
            <a:pPr lvl="4"/>
            <a:r>
              <a:rPr lang="en-US" dirty="0"/>
              <a:t>default partition: 128GB</a:t>
            </a:r>
          </a:p>
          <a:p>
            <a:pPr lvl="4"/>
            <a:r>
              <a:rPr lang="en-US" dirty="0" err="1"/>
              <a:t>gpu</a:t>
            </a:r>
            <a:r>
              <a:rPr lang="en-US" dirty="0"/>
              <a:t> partition: 1TB</a:t>
            </a:r>
          </a:p>
          <a:p>
            <a:pPr lvl="3"/>
            <a:r>
              <a:rPr lang="en-US" dirty="0"/>
              <a:t>Memory/core:</a:t>
            </a:r>
          </a:p>
          <a:p>
            <a:pPr lvl="4"/>
            <a:r>
              <a:rPr lang="en-US" dirty="0"/>
              <a:t>default partition: 8GB</a:t>
            </a:r>
          </a:p>
          <a:p>
            <a:pPr lvl="4"/>
            <a:r>
              <a:rPr lang="en-US" dirty="0" err="1"/>
              <a:t>gpu</a:t>
            </a:r>
            <a:r>
              <a:rPr lang="en-US" dirty="0"/>
              <a:t> partition: 36.5GB</a:t>
            </a:r>
          </a:p>
          <a:p>
            <a:pPr lvl="3"/>
            <a:r>
              <a:rPr lang="en-US" dirty="0"/>
              <a:t>Interconnect: 4X FDR </a:t>
            </a:r>
            <a:r>
              <a:rPr lang="en-US" dirty="0" err="1"/>
              <a:t>Infiniband</a:t>
            </a:r>
            <a:r>
              <a:rPr lang="en-US" dirty="0"/>
              <a:t>, 56GB/s max</a:t>
            </a:r>
          </a:p>
          <a:p>
            <a:pPr lvl="3"/>
            <a:r>
              <a:rPr lang="en-US" dirty="0"/>
              <a:t>GPUs: NVIDIA® K80</a:t>
            </a:r>
          </a:p>
          <a:p>
            <a:pPr lvl="3"/>
            <a:endParaRPr lang="en-US" dirty="0"/>
          </a:p>
          <a:p>
            <a:pPr lvl="3"/>
            <a:endParaRPr lang="en-US" dirty="0"/>
          </a:p>
          <a:p>
            <a:pPr lvl="2"/>
            <a:endParaRPr lang="en-US" dirty="0"/>
          </a:p>
          <a:p>
            <a:pPr lvl="2"/>
            <a:endParaRPr lang="en-US" dirty="0"/>
          </a:p>
          <a:p>
            <a:pPr lvl="2"/>
            <a:endParaRPr lang="en-US" dirty="0"/>
          </a:p>
          <a:p>
            <a:pPr lvl="1"/>
            <a:endParaRPr lang="en-US" dirty="0"/>
          </a:p>
          <a:p>
            <a:pPr lvl="1"/>
            <a:endParaRPr lang="en-US" dirty="0"/>
          </a:p>
        </p:txBody>
      </p:sp>
      <p:sp>
        <p:nvSpPr>
          <p:cNvPr id="4" name="Rectangle 3">
            <a:extLst>
              <a:ext uri="{FF2B5EF4-FFF2-40B4-BE49-F238E27FC236}">
                <a16:creationId xmlns:a16="http://schemas.microsoft.com/office/drawing/2014/main" id="{BB3B0447-C91C-144E-9DC5-93B8FFFEC695}"/>
              </a:ext>
            </a:extLst>
          </p:cNvPr>
          <p:cNvSpPr/>
          <p:nvPr/>
        </p:nvSpPr>
        <p:spPr>
          <a:xfrm>
            <a:off x="4119716" y="6222484"/>
            <a:ext cx="4375355" cy="246221"/>
          </a:xfrm>
          <a:prstGeom prst="rect">
            <a:avLst/>
          </a:prstGeom>
        </p:spPr>
        <p:txBody>
          <a:bodyPr wrap="square">
            <a:spAutoFit/>
          </a:bodyPr>
          <a:lstStyle/>
          <a:p>
            <a:r>
              <a:rPr lang="en-US" sz="1000" dirty="0"/>
              <a:t>https://</a:t>
            </a:r>
            <a:r>
              <a:rPr lang="en-US" sz="1000" dirty="0" err="1"/>
              <a:t>www.olcf.ornl.gov</a:t>
            </a:r>
            <a:r>
              <a:rPr lang="en-US" sz="1000" dirty="0"/>
              <a:t>/</a:t>
            </a:r>
            <a:r>
              <a:rPr lang="en-US" sz="1000" dirty="0" err="1"/>
              <a:t>olcf</a:t>
            </a:r>
            <a:r>
              <a:rPr lang="en-US" sz="1000" dirty="0"/>
              <a:t>-resources/compute-systems/rhea/</a:t>
            </a:r>
          </a:p>
        </p:txBody>
      </p:sp>
    </p:spTree>
    <p:extLst>
      <p:ext uri="{BB962C8B-B14F-4D97-AF65-F5344CB8AC3E}">
        <p14:creationId xmlns:p14="http://schemas.microsoft.com/office/powerpoint/2010/main" val="4003569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0FB9-C1E7-6248-943C-B17DE455E67D}"/>
              </a:ext>
            </a:extLst>
          </p:cNvPr>
          <p:cNvSpPr>
            <a:spLocks noGrp="1"/>
          </p:cNvSpPr>
          <p:nvPr>
            <p:ph type="title"/>
          </p:nvPr>
        </p:nvSpPr>
        <p:spPr/>
        <p:txBody>
          <a:bodyPr/>
          <a:lstStyle/>
          <a:p>
            <a:r>
              <a:rPr lang="en-US" b="1" dirty="0"/>
              <a:t>Results – Bandwidth</a:t>
            </a:r>
          </a:p>
        </p:txBody>
      </p:sp>
      <p:pic>
        <p:nvPicPr>
          <p:cNvPr id="4" name="Picture 3">
            <a:extLst>
              <a:ext uri="{FF2B5EF4-FFF2-40B4-BE49-F238E27FC236}">
                <a16:creationId xmlns:a16="http://schemas.microsoft.com/office/drawing/2014/main" id="{C7366B12-18C8-E148-AA74-3AE274636FF9}"/>
              </a:ext>
            </a:extLst>
          </p:cNvPr>
          <p:cNvPicPr>
            <a:picLocks noChangeAspect="1"/>
          </p:cNvPicPr>
          <p:nvPr/>
        </p:nvPicPr>
        <p:blipFill>
          <a:blip r:embed="rId2"/>
          <a:stretch>
            <a:fillRect/>
          </a:stretch>
        </p:blipFill>
        <p:spPr>
          <a:xfrm>
            <a:off x="497215" y="1411501"/>
            <a:ext cx="5502740" cy="4047778"/>
          </a:xfrm>
          <a:prstGeom prst="rect">
            <a:avLst/>
          </a:prstGeom>
          <a:ln w="28575">
            <a:solidFill>
              <a:schemeClr val="tx1"/>
            </a:solidFill>
          </a:ln>
        </p:spPr>
      </p:pic>
      <p:pic>
        <p:nvPicPr>
          <p:cNvPr id="5" name="Picture 4">
            <a:extLst>
              <a:ext uri="{FF2B5EF4-FFF2-40B4-BE49-F238E27FC236}">
                <a16:creationId xmlns:a16="http://schemas.microsoft.com/office/drawing/2014/main" id="{D57AD770-B861-A84C-BBE9-5569A6BCD340}"/>
              </a:ext>
            </a:extLst>
          </p:cNvPr>
          <p:cNvPicPr>
            <a:picLocks noChangeAspect="1"/>
          </p:cNvPicPr>
          <p:nvPr/>
        </p:nvPicPr>
        <p:blipFill>
          <a:blip r:embed="rId3"/>
          <a:stretch>
            <a:fillRect/>
          </a:stretch>
        </p:blipFill>
        <p:spPr>
          <a:xfrm>
            <a:off x="6288444" y="1411501"/>
            <a:ext cx="5502740" cy="4047779"/>
          </a:xfrm>
          <a:prstGeom prst="rect">
            <a:avLst/>
          </a:prstGeom>
          <a:ln w="28575">
            <a:solidFill>
              <a:schemeClr val="tx1"/>
            </a:solidFill>
          </a:ln>
        </p:spPr>
      </p:pic>
    </p:spTree>
    <p:extLst>
      <p:ext uri="{BB962C8B-B14F-4D97-AF65-F5344CB8AC3E}">
        <p14:creationId xmlns:p14="http://schemas.microsoft.com/office/powerpoint/2010/main" val="118392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F7C1-14ED-8A40-8D3D-3E4A0E5F773E}"/>
              </a:ext>
            </a:extLst>
          </p:cNvPr>
          <p:cNvSpPr>
            <a:spLocks noGrp="1"/>
          </p:cNvSpPr>
          <p:nvPr>
            <p:ph type="title"/>
          </p:nvPr>
        </p:nvSpPr>
        <p:spPr/>
        <p:txBody>
          <a:bodyPr/>
          <a:lstStyle/>
          <a:p>
            <a:r>
              <a:rPr lang="en-US" b="1" dirty="0"/>
              <a:t>Acknowledgements</a:t>
            </a:r>
          </a:p>
        </p:txBody>
      </p:sp>
      <p:sp>
        <p:nvSpPr>
          <p:cNvPr id="3" name="Content Placeholder 2">
            <a:extLst>
              <a:ext uri="{FF2B5EF4-FFF2-40B4-BE49-F238E27FC236}">
                <a16:creationId xmlns:a16="http://schemas.microsoft.com/office/drawing/2014/main" id="{A83D1EDF-75A3-8A47-B84E-1899EAD7ABC1}"/>
              </a:ext>
            </a:extLst>
          </p:cNvPr>
          <p:cNvSpPr>
            <a:spLocks noGrp="1"/>
          </p:cNvSpPr>
          <p:nvPr>
            <p:ph idx="1"/>
          </p:nvPr>
        </p:nvSpPr>
        <p:spPr>
          <a:xfrm>
            <a:off x="448055" y="975360"/>
            <a:ext cx="11430000" cy="4726153"/>
          </a:xfrm>
        </p:spPr>
        <p:txBody>
          <a:bodyPr/>
          <a:lstStyle/>
          <a:p>
            <a:pPr marL="0" indent="0" algn="just">
              <a:buNone/>
            </a:pPr>
            <a:r>
              <a:rPr lang="en-US" sz="2400" dirty="0"/>
              <a:t>Support for this work was provided by the United States Department of Defense. We used resources of the Computational Research and Development Programs and the Oak Ridge Leadership Computing Facility at the Oak Ridge National Laboratory, which is supported by the Office of Science of the U.S. Department of Energy under Contract No. DE-AC05-00OR22725.</a:t>
            </a:r>
          </a:p>
          <a:p>
            <a:pPr marL="0" indent="0" algn="just">
              <a:buNone/>
            </a:pPr>
            <a:r>
              <a:rPr lang="en-US" sz="2400" dirty="0"/>
              <a:t>This manuscript has been authored by UT-Battelle, LLC, under contract DE-AC05-00OR22725 with the US Department of Energy (DOE). The US government retains and the publisher, by accepting the article for publication, acknowledges that the US government retains a nonexclusive, paid-up, irrevocable, worldwide license to publish or reproduce the published form of this manuscript, or allow others to do so, for US government purposes. DOE will provide public access to these results of federally sponsored research in accordance with the DOE Public Access Plan (http://</a:t>
            </a:r>
            <a:r>
              <a:rPr lang="en-US" sz="2400" dirty="0" err="1"/>
              <a:t>energy.gov</a:t>
            </a:r>
            <a:r>
              <a:rPr lang="en-US" sz="2400" dirty="0"/>
              <a:t>/downloads/doe-public-access-plan).</a:t>
            </a:r>
          </a:p>
        </p:txBody>
      </p:sp>
    </p:spTree>
    <p:extLst>
      <p:ext uri="{BB962C8B-B14F-4D97-AF65-F5344CB8AC3E}">
        <p14:creationId xmlns:p14="http://schemas.microsoft.com/office/powerpoint/2010/main" val="233164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C700-FAE8-D749-9829-87D1B14E3B86}"/>
              </a:ext>
            </a:extLst>
          </p:cNvPr>
          <p:cNvSpPr>
            <a:spLocks noGrp="1"/>
          </p:cNvSpPr>
          <p:nvPr>
            <p:ph type="title"/>
          </p:nvPr>
        </p:nvSpPr>
        <p:spPr/>
        <p:txBody>
          <a:bodyPr/>
          <a:lstStyle/>
          <a:p>
            <a:r>
              <a:rPr lang="en-US" b="1" dirty="0"/>
              <a:t>Results – Power</a:t>
            </a:r>
          </a:p>
        </p:txBody>
      </p:sp>
      <p:pic>
        <p:nvPicPr>
          <p:cNvPr id="4" name="Picture 3">
            <a:extLst>
              <a:ext uri="{FF2B5EF4-FFF2-40B4-BE49-F238E27FC236}">
                <a16:creationId xmlns:a16="http://schemas.microsoft.com/office/drawing/2014/main" id="{518BE272-F232-9E49-BBA3-41A6D71A279D}"/>
              </a:ext>
            </a:extLst>
          </p:cNvPr>
          <p:cNvPicPr>
            <a:picLocks noChangeAspect="1"/>
          </p:cNvPicPr>
          <p:nvPr/>
        </p:nvPicPr>
        <p:blipFill>
          <a:blip r:embed="rId2"/>
          <a:stretch>
            <a:fillRect/>
          </a:stretch>
        </p:blipFill>
        <p:spPr>
          <a:xfrm>
            <a:off x="429767" y="1511438"/>
            <a:ext cx="5548247" cy="4155391"/>
          </a:xfrm>
          <a:prstGeom prst="rect">
            <a:avLst/>
          </a:prstGeom>
          <a:ln w="28575">
            <a:solidFill>
              <a:schemeClr val="tx1"/>
            </a:solidFill>
          </a:ln>
        </p:spPr>
      </p:pic>
      <p:pic>
        <p:nvPicPr>
          <p:cNvPr id="5" name="Picture 4">
            <a:extLst>
              <a:ext uri="{FF2B5EF4-FFF2-40B4-BE49-F238E27FC236}">
                <a16:creationId xmlns:a16="http://schemas.microsoft.com/office/drawing/2014/main" id="{1A089928-8C81-6045-BFBE-4C25DDEF736E}"/>
              </a:ext>
            </a:extLst>
          </p:cNvPr>
          <p:cNvPicPr>
            <a:picLocks noChangeAspect="1"/>
          </p:cNvPicPr>
          <p:nvPr/>
        </p:nvPicPr>
        <p:blipFill>
          <a:blip r:embed="rId3"/>
          <a:stretch>
            <a:fillRect/>
          </a:stretch>
        </p:blipFill>
        <p:spPr>
          <a:xfrm>
            <a:off x="6213987" y="1501606"/>
            <a:ext cx="5645779" cy="4155391"/>
          </a:xfrm>
          <a:prstGeom prst="rect">
            <a:avLst/>
          </a:prstGeom>
          <a:ln w="28575">
            <a:solidFill>
              <a:schemeClr val="tx1"/>
            </a:solidFill>
          </a:ln>
        </p:spPr>
      </p:pic>
    </p:spTree>
    <p:extLst>
      <p:ext uri="{BB962C8B-B14F-4D97-AF65-F5344CB8AC3E}">
        <p14:creationId xmlns:p14="http://schemas.microsoft.com/office/powerpoint/2010/main" val="19435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50A76-FBF4-124B-AA41-E9E667A8A481}"/>
              </a:ext>
            </a:extLst>
          </p:cNvPr>
          <p:cNvSpPr>
            <a:spLocks noGrp="1"/>
          </p:cNvSpPr>
          <p:nvPr>
            <p:ph type="title"/>
          </p:nvPr>
        </p:nvSpPr>
        <p:spPr/>
        <p:txBody>
          <a:bodyPr/>
          <a:lstStyle/>
          <a:p>
            <a:r>
              <a:rPr lang="en-US" b="1" dirty="0"/>
              <a:t>Results – Average Latency</a:t>
            </a:r>
          </a:p>
        </p:txBody>
      </p:sp>
      <p:pic>
        <p:nvPicPr>
          <p:cNvPr id="4" name="Picture 3">
            <a:extLst>
              <a:ext uri="{FF2B5EF4-FFF2-40B4-BE49-F238E27FC236}">
                <a16:creationId xmlns:a16="http://schemas.microsoft.com/office/drawing/2014/main" id="{FD294930-3647-8D43-9D61-EAB16F5040E3}"/>
              </a:ext>
            </a:extLst>
          </p:cNvPr>
          <p:cNvPicPr>
            <a:picLocks noChangeAspect="1"/>
          </p:cNvPicPr>
          <p:nvPr/>
        </p:nvPicPr>
        <p:blipFill>
          <a:blip r:embed="rId2"/>
          <a:stretch>
            <a:fillRect/>
          </a:stretch>
        </p:blipFill>
        <p:spPr>
          <a:xfrm>
            <a:off x="478931" y="1400282"/>
            <a:ext cx="5558077" cy="4450564"/>
          </a:xfrm>
          <a:prstGeom prst="rect">
            <a:avLst/>
          </a:prstGeom>
          <a:ln w="28575">
            <a:solidFill>
              <a:schemeClr val="tx1"/>
            </a:solidFill>
          </a:ln>
        </p:spPr>
      </p:pic>
      <p:pic>
        <p:nvPicPr>
          <p:cNvPr id="5" name="Picture 4">
            <a:extLst>
              <a:ext uri="{FF2B5EF4-FFF2-40B4-BE49-F238E27FC236}">
                <a16:creationId xmlns:a16="http://schemas.microsoft.com/office/drawing/2014/main" id="{4BC83070-77B7-A34F-AFAD-E42946439B9B}"/>
              </a:ext>
            </a:extLst>
          </p:cNvPr>
          <p:cNvPicPr>
            <a:picLocks noChangeAspect="1"/>
          </p:cNvPicPr>
          <p:nvPr/>
        </p:nvPicPr>
        <p:blipFill>
          <a:blip r:embed="rId3"/>
          <a:stretch>
            <a:fillRect/>
          </a:stretch>
        </p:blipFill>
        <p:spPr>
          <a:xfrm>
            <a:off x="6252529" y="1400282"/>
            <a:ext cx="5683833" cy="4450564"/>
          </a:xfrm>
          <a:prstGeom prst="rect">
            <a:avLst/>
          </a:prstGeom>
          <a:ln w="28575">
            <a:solidFill>
              <a:schemeClr val="tx1"/>
            </a:solidFill>
          </a:ln>
        </p:spPr>
      </p:pic>
    </p:spTree>
    <p:extLst>
      <p:ext uri="{BB962C8B-B14F-4D97-AF65-F5344CB8AC3E}">
        <p14:creationId xmlns:p14="http://schemas.microsoft.com/office/powerpoint/2010/main" val="368852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29B9-D6A9-BF4B-9EE3-A94696E913D8}"/>
              </a:ext>
            </a:extLst>
          </p:cNvPr>
          <p:cNvSpPr>
            <a:spLocks noGrp="1"/>
          </p:cNvSpPr>
          <p:nvPr>
            <p:ph type="title"/>
          </p:nvPr>
        </p:nvSpPr>
        <p:spPr/>
        <p:txBody>
          <a:bodyPr/>
          <a:lstStyle/>
          <a:p>
            <a:r>
              <a:rPr lang="en-US" b="1" dirty="0"/>
              <a:t>Results – Average Total Latency</a:t>
            </a:r>
          </a:p>
        </p:txBody>
      </p:sp>
      <p:pic>
        <p:nvPicPr>
          <p:cNvPr id="4" name="Picture 3">
            <a:extLst>
              <a:ext uri="{FF2B5EF4-FFF2-40B4-BE49-F238E27FC236}">
                <a16:creationId xmlns:a16="http://schemas.microsoft.com/office/drawing/2014/main" id="{DCF7449D-90FF-3348-99B7-3D9A5DD4DED6}"/>
              </a:ext>
            </a:extLst>
          </p:cNvPr>
          <p:cNvPicPr>
            <a:picLocks noChangeAspect="1"/>
          </p:cNvPicPr>
          <p:nvPr/>
        </p:nvPicPr>
        <p:blipFill>
          <a:blip r:embed="rId2"/>
          <a:stretch>
            <a:fillRect/>
          </a:stretch>
        </p:blipFill>
        <p:spPr>
          <a:xfrm>
            <a:off x="428391" y="1375826"/>
            <a:ext cx="5688758" cy="4301256"/>
          </a:xfrm>
          <a:prstGeom prst="rect">
            <a:avLst/>
          </a:prstGeom>
          <a:ln w="28575">
            <a:solidFill>
              <a:schemeClr val="tx1"/>
            </a:solidFill>
          </a:ln>
        </p:spPr>
      </p:pic>
      <p:pic>
        <p:nvPicPr>
          <p:cNvPr id="5" name="Picture 4">
            <a:extLst>
              <a:ext uri="{FF2B5EF4-FFF2-40B4-BE49-F238E27FC236}">
                <a16:creationId xmlns:a16="http://schemas.microsoft.com/office/drawing/2014/main" id="{E11F8078-BC65-BE48-93A5-D581D5F36BB7}"/>
              </a:ext>
            </a:extLst>
          </p:cNvPr>
          <p:cNvPicPr>
            <a:picLocks noChangeAspect="1"/>
          </p:cNvPicPr>
          <p:nvPr/>
        </p:nvPicPr>
        <p:blipFill>
          <a:blip r:embed="rId3"/>
          <a:stretch>
            <a:fillRect/>
          </a:stretch>
        </p:blipFill>
        <p:spPr>
          <a:xfrm>
            <a:off x="6286933" y="1375826"/>
            <a:ext cx="5688758" cy="4301256"/>
          </a:xfrm>
          <a:prstGeom prst="rect">
            <a:avLst/>
          </a:prstGeom>
          <a:ln w="28575">
            <a:solidFill>
              <a:schemeClr val="tx1"/>
            </a:solidFill>
          </a:ln>
        </p:spPr>
      </p:pic>
    </p:spTree>
    <p:extLst>
      <p:ext uri="{BB962C8B-B14F-4D97-AF65-F5344CB8AC3E}">
        <p14:creationId xmlns:p14="http://schemas.microsoft.com/office/powerpoint/2010/main" val="1250678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1242-3842-054F-8208-DEA8B7992102}"/>
              </a:ext>
            </a:extLst>
          </p:cNvPr>
          <p:cNvSpPr>
            <a:spLocks noGrp="1"/>
          </p:cNvSpPr>
          <p:nvPr>
            <p:ph type="title"/>
          </p:nvPr>
        </p:nvSpPr>
        <p:spPr/>
        <p:txBody>
          <a:bodyPr/>
          <a:lstStyle/>
          <a:p>
            <a:r>
              <a:rPr lang="en-US" b="1" dirty="0"/>
              <a:t>Results – Memory Reads</a:t>
            </a:r>
          </a:p>
        </p:txBody>
      </p:sp>
      <p:pic>
        <p:nvPicPr>
          <p:cNvPr id="6" name="Picture 5">
            <a:extLst>
              <a:ext uri="{FF2B5EF4-FFF2-40B4-BE49-F238E27FC236}">
                <a16:creationId xmlns:a16="http://schemas.microsoft.com/office/drawing/2014/main" id="{A0B3ACBC-A737-774B-98CB-D5B2517ED207}"/>
              </a:ext>
            </a:extLst>
          </p:cNvPr>
          <p:cNvPicPr>
            <a:picLocks noChangeAspect="1"/>
          </p:cNvPicPr>
          <p:nvPr/>
        </p:nvPicPr>
        <p:blipFill>
          <a:blip r:embed="rId2"/>
          <a:stretch>
            <a:fillRect/>
          </a:stretch>
        </p:blipFill>
        <p:spPr>
          <a:xfrm>
            <a:off x="429767" y="1182329"/>
            <a:ext cx="5694327" cy="4493342"/>
          </a:xfrm>
          <a:prstGeom prst="rect">
            <a:avLst/>
          </a:prstGeom>
          <a:ln w="28575">
            <a:solidFill>
              <a:schemeClr val="tx1"/>
            </a:solidFill>
          </a:ln>
        </p:spPr>
      </p:pic>
      <p:pic>
        <p:nvPicPr>
          <p:cNvPr id="7" name="Picture 6">
            <a:extLst>
              <a:ext uri="{FF2B5EF4-FFF2-40B4-BE49-F238E27FC236}">
                <a16:creationId xmlns:a16="http://schemas.microsoft.com/office/drawing/2014/main" id="{96C1B2B8-B66D-DA45-93DC-4720222B5258}"/>
              </a:ext>
            </a:extLst>
          </p:cNvPr>
          <p:cNvPicPr>
            <a:picLocks noChangeAspect="1"/>
          </p:cNvPicPr>
          <p:nvPr/>
        </p:nvPicPr>
        <p:blipFill>
          <a:blip r:embed="rId3"/>
          <a:stretch>
            <a:fillRect/>
          </a:stretch>
        </p:blipFill>
        <p:spPr>
          <a:xfrm>
            <a:off x="6301027" y="1182329"/>
            <a:ext cx="5694327" cy="4493342"/>
          </a:xfrm>
          <a:prstGeom prst="rect">
            <a:avLst/>
          </a:prstGeom>
          <a:ln w="28575">
            <a:solidFill>
              <a:schemeClr val="tx1"/>
            </a:solidFill>
          </a:ln>
        </p:spPr>
      </p:pic>
    </p:spTree>
    <p:extLst>
      <p:ext uri="{BB962C8B-B14F-4D97-AF65-F5344CB8AC3E}">
        <p14:creationId xmlns:p14="http://schemas.microsoft.com/office/powerpoint/2010/main" val="557005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29A3-F56C-2644-9386-DB0A5103FDAC}"/>
              </a:ext>
            </a:extLst>
          </p:cNvPr>
          <p:cNvSpPr>
            <a:spLocks noGrp="1"/>
          </p:cNvSpPr>
          <p:nvPr>
            <p:ph type="title"/>
          </p:nvPr>
        </p:nvSpPr>
        <p:spPr/>
        <p:txBody>
          <a:bodyPr/>
          <a:lstStyle/>
          <a:p>
            <a:r>
              <a:rPr lang="en-US" b="1" dirty="0"/>
              <a:t>Results – Memory Writes</a:t>
            </a:r>
          </a:p>
        </p:txBody>
      </p:sp>
      <p:pic>
        <p:nvPicPr>
          <p:cNvPr id="4" name="Picture 3">
            <a:extLst>
              <a:ext uri="{FF2B5EF4-FFF2-40B4-BE49-F238E27FC236}">
                <a16:creationId xmlns:a16="http://schemas.microsoft.com/office/drawing/2014/main" id="{D11B00CD-4FB6-5A4D-A7BE-3A91D1C0D551}"/>
              </a:ext>
            </a:extLst>
          </p:cNvPr>
          <p:cNvPicPr>
            <a:picLocks noChangeAspect="1"/>
          </p:cNvPicPr>
          <p:nvPr/>
        </p:nvPicPr>
        <p:blipFill>
          <a:blip r:embed="rId2"/>
          <a:stretch>
            <a:fillRect/>
          </a:stretch>
        </p:blipFill>
        <p:spPr>
          <a:xfrm>
            <a:off x="448054" y="1612183"/>
            <a:ext cx="5647945" cy="4130882"/>
          </a:xfrm>
          <a:prstGeom prst="rect">
            <a:avLst/>
          </a:prstGeom>
          <a:ln w="28575">
            <a:solidFill>
              <a:schemeClr val="tx1"/>
            </a:solidFill>
          </a:ln>
        </p:spPr>
      </p:pic>
      <p:pic>
        <p:nvPicPr>
          <p:cNvPr id="5" name="Picture 4">
            <a:extLst>
              <a:ext uri="{FF2B5EF4-FFF2-40B4-BE49-F238E27FC236}">
                <a16:creationId xmlns:a16="http://schemas.microsoft.com/office/drawing/2014/main" id="{915DF8AC-F294-DA4A-8104-5105E3E369E9}"/>
              </a:ext>
            </a:extLst>
          </p:cNvPr>
          <p:cNvPicPr>
            <a:picLocks noChangeAspect="1"/>
          </p:cNvPicPr>
          <p:nvPr/>
        </p:nvPicPr>
        <p:blipFill>
          <a:blip r:embed="rId3"/>
          <a:stretch>
            <a:fillRect/>
          </a:stretch>
        </p:blipFill>
        <p:spPr>
          <a:xfrm>
            <a:off x="6253316" y="1612182"/>
            <a:ext cx="5787269" cy="4130883"/>
          </a:xfrm>
          <a:prstGeom prst="rect">
            <a:avLst/>
          </a:prstGeom>
          <a:ln w="28575">
            <a:solidFill>
              <a:schemeClr val="tx1"/>
            </a:solidFill>
          </a:ln>
        </p:spPr>
      </p:pic>
    </p:spTree>
    <p:extLst>
      <p:ext uri="{BB962C8B-B14F-4D97-AF65-F5344CB8AC3E}">
        <p14:creationId xmlns:p14="http://schemas.microsoft.com/office/powerpoint/2010/main" val="212951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7064-D329-1E47-9242-7D79D61DCB13}"/>
              </a:ext>
            </a:extLst>
          </p:cNvPr>
          <p:cNvSpPr>
            <a:spLocks noGrp="1"/>
          </p:cNvSpPr>
          <p:nvPr>
            <p:ph type="title"/>
          </p:nvPr>
        </p:nvSpPr>
        <p:spPr/>
        <p:txBody>
          <a:bodyPr/>
          <a:lstStyle/>
          <a:p>
            <a:r>
              <a:rPr lang="en-US" b="1" dirty="0"/>
              <a:t>Recommendations</a:t>
            </a:r>
          </a:p>
        </p:txBody>
      </p:sp>
      <p:sp>
        <p:nvSpPr>
          <p:cNvPr id="3" name="Content Placeholder 2">
            <a:extLst>
              <a:ext uri="{FF2B5EF4-FFF2-40B4-BE49-F238E27FC236}">
                <a16:creationId xmlns:a16="http://schemas.microsoft.com/office/drawing/2014/main" id="{AE25738D-E8E4-8F4F-9014-DF5EF4178218}"/>
              </a:ext>
            </a:extLst>
          </p:cNvPr>
          <p:cNvSpPr>
            <a:spLocks noGrp="1"/>
          </p:cNvSpPr>
          <p:nvPr>
            <p:ph idx="1"/>
          </p:nvPr>
        </p:nvSpPr>
        <p:spPr>
          <a:xfrm>
            <a:off x="448055" y="1055077"/>
            <a:ext cx="11430000" cy="5407268"/>
          </a:xfrm>
        </p:spPr>
        <p:txBody>
          <a:bodyPr/>
          <a:lstStyle/>
          <a:p>
            <a:r>
              <a:rPr lang="en-US" dirty="0"/>
              <a:t>We recommend DRAM architecture for both </a:t>
            </a:r>
            <a:r>
              <a:rPr lang="en-US" dirty="0" err="1"/>
              <a:t>CosmoGAN</a:t>
            </a:r>
            <a:r>
              <a:rPr lang="en-US" dirty="0"/>
              <a:t> and </a:t>
            </a:r>
            <a:r>
              <a:rPr lang="en-US" dirty="0" err="1"/>
              <a:t>LeNet</a:t>
            </a:r>
            <a:r>
              <a:rPr lang="en-US" dirty="0"/>
              <a:t> applications to get better bandwidth performance</a:t>
            </a:r>
          </a:p>
          <a:p>
            <a:r>
              <a:rPr lang="en-US" dirty="0"/>
              <a:t>We suggest NVM architecture for both CosmoGAN and LeNet for optimized power performance</a:t>
            </a:r>
          </a:p>
          <a:p>
            <a:r>
              <a:rPr lang="en-US" dirty="0"/>
              <a:t>For both </a:t>
            </a:r>
            <a:r>
              <a:rPr lang="en-US" dirty="0" err="1"/>
              <a:t>CosmoGAN</a:t>
            </a:r>
            <a:r>
              <a:rPr lang="en-US" dirty="0"/>
              <a:t> and </a:t>
            </a:r>
            <a:r>
              <a:rPr lang="en-US" dirty="0" err="1"/>
              <a:t>LeNet</a:t>
            </a:r>
            <a:r>
              <a:rPr lang="en-US" dirty="0"/>
              <a:t> applications, we recommend NVM architecture for better average latency performance</a:t>
            </a:r>
          </a:p>
          <a:p>
            <a:r>
              <a:rPr lang="en-US" dirty="0"/>
              <a:t>We propose DRAM architecture for optimized average total latency</a:t>
            </a:r>
          </a:p>
          <a:p>
            <a:r>
              <a:rPr lang="en-US" dirty="0"/>
              <a:t>For </a:t>
            </a:r>
            <a:r>
              <a:rPr lang="en-US" dirty="0" err="1"/>
              <a:t>CosmoGAN</a:t>
            </a:r>
            <a:r>
              <a:rPr lang="en-US" dirty="0"/>
              <a:t> and </a:t>
            </a:r>
            <a:r>
              <a:rPr lang="en-US" dirty="0" err="1"/>
              <a:t>LeNet</a:t>
            </a:r>
            <a:r>
              <a:rPr lang="en-US" dirty="0"/>
              <a:t> applications, we recommend both DRAM and NVM architectures for memory reads and memory writes</a:t>
            </a:r>
          </a:p>
          <a:p>
            <a:endParaRPr lang="en-US" dirty="0"/>
          </a:p>
          <a:p>
            <a:endParaRPr lang="en-US" dirty="0"/>
          </a:p>
        </p:txBody>
      </p:sp>
    </p:spTree>
    <p:extLst>
      <p:ext uri="{BB962C8B-B14F-4D97-AF65-F5344CB8AC3E}">
        <p14:creationId xmlns:p14="http://schemas.microsoft.com/office/powerpoint/2010/main" val="131765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0E17-9114-7D44-B433-D9705CE50AC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EEA6E53-7E38-5A47-91A5-0CB2A175229F}"/>
              </a:ext>
            </a:extLst>
          </p:cNvPr>
          <p:cNvSpPr>
            <a:spLocks noGrp="1"/>
          </p:cNvSpPr>
          <p:nvPr>
            <p:ph idx="1"/>
          </p:nvPr>
        </p:nvSpPr>
        <p:spPr/>
        <p:txBody>
          <a:bodyPr/>
          <a:lstStyle/>
          <a:p>
            <a:pPr marL="0" indent="0" algn="ctr">
              <a:buNone/>
            </a:pPr>
            <a:endParaRPr lang="en-US" sz="7200" b="1" dirty="0"/>
          </a:p>
          <a:p>
            <a:pPr marL="0" indent="0" algn="ctr">
              <a:buNone/>
            </a:pPr>
            <a:r>
              <a:rPr lang="en-US" sz="7200" b="1" dirty="0"/>
              <a:t>Questions?</a:t>
            </a:r>
          </a:p>
        </p:txBody>
      </p:sp>
    </p:spTree>
    <p:extLst>
      <p:ext uri="{BB962C8B-B14F-4D97-AF65-F5344CB8AC3E}">
        <p14:creationId xmlns:p14="http://schemas.microsoft.com/office/powerpoint/2010/main" val="92529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180D5-25C3-2F41-817F-CE8FC7740F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579928-B21A-194A-99FA-778DFFDE8CAB}"/>
              </a:ext>
            </a:extLst>
          </p:cNvPr>
          <p:cNvSpPr>
            <a:spLocks noGrp="1"/>
          </p:cNvSpPr>
          <p:nvPr>
            <p:ph idx="1"/>
          </p:nvPr>
        </p:nvSpPr>
        <p:spPr/>
        <p:txBody>
          <a:bodyPr/>
          <a:lstStyle/>
          <a:p>
            <a:pPr marL="0" indent="0" algn="ctr">
              <a:buNone/>
            </a:pPr>
            <a:endParaRPr lang="en-US" sz="7200" b="1" dirty="0"/>
          </a:p>
          <a:p>
            <a:pPr marL="0" indent="0" algn="ctr">
              <a:buNone/>
            </a:pPr>
            <a:r>
              <a:rPr lang="en-US" sz="7200" b="1" dirty="0"/>
              <a:t>Thank</a:t>
            </a:r>
            <a:r>
              <a:rPr lang="en-US" dirty="0"/>
              <a:t> </a:t>
            </a:r>
            <a:r>
              <a:rPr lang="en-US" sz="7200" b="1" dirty="0"/>
              <a:t>You</a:t>
            </a:r>
          </a:p>
        </p:txBody>
      </p:sp>
    </p:spTree>
    <p:extLst>
      <p:ext uri="{BB962C8B-B14F-4D97-AF65-F5344CB8AC3E}">
        <p14:creationId xmlns:p14="http://schemas.microsoft.com/office/powerpoint/2010/main" val="3108754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7B02-3937-3D4A-ADBD-D999ACC60BDF}"/>
              </a:ext>
            </a:extLst>
          </p:cNvPr>
          <p:cNvSpPr>
            <a:spLocks noGrp="1"/>
          </p:cNvSpPr>
          <p:nvPr>
            <p:ph type="title"/>
          </p:nvPr>
        </p:nvSpPr>
        <p:spPr/>
        <p:txBody>
          <a:bodyPr/>
          <a:lstStyle/>
          <a:p>
            <a:r>
              <a:rPr lang="en-US" b="1" dirty="0"/>
              <a:t>Backup</a:t>
            </a:r>
          </a:p>
        </p:txBody>
      </p:sp>
      <p:sp>
        <p:nvSpPr>
          <p:cNvPr id="3" name="Content Placeholder 2">
            <a:extLst>
              <a:ext uri="{FF2B5EF4-FFF2-40B4-BE49-F238E27FC236}">
                <a16:creationId xmlns:a16="http://schemas.microsoft.com/office/drawing/2014/main" id="{AC57A050-6F83-F044-A76C-A49AB6AA9EE6}"/>
              </a:ext>
            </a:extLst>
          </p:cNvPr>
          <p:cNvSpPr>
            <a:spLocks noGrp="1"/>
          </p:cNvSpPr>
          <p:nvPr>
            <p:ph idx="1"/>
          </p:nvPr>
        </p:nvSpPr>
        <p:spPr/>
        <p:txBody>
          <a:bodyPr/>
          <a:lstStyle/>
          <a:p>
            <a:r>
              <a:rPr lang="en-US" dirty="0"/>
              <a:t>Column read time (</a:t>
            </a:r>
            <a:r>
              <a:rPr lang="en-US" dirty="0" err="1"/>
              <a:t>tBURST</a:t>
            </a:r>
            <a:r>
              <a:rPr lang="en-US" dirty="0"/>
              <a:t>)</a:t>
            </a:r>
          </a:p>
          <a:p>
            <a:r>
              <a:rPr lang="en-US" dirty="0"/>
              <a:t>data restoration time (</a:t>
            </a:r>
            <a:r>
              <a:rPr lang="en-US" dirty="0" err="1"/>
              <a:t>tRAS</a:t>
            </a:r>
            <a:r>
              <a:rPr lang="en-US" dirty="0"/>
              <a:t>)</a:t>
            </a:r>
          </a:p>
          <a:p>
            <a:r>
              <a:rPr lang="en-US" dirty="0"/>
              <a:t>row activation time (</a:t>
            </a:r>
            <a:r>
              <a:rPr lang="en-US" dirty="0" err="1"/>
              <a:t>tRCD</a:t>
            </a:r>
            <a:r>
              <a:rPr lang="en-US" dirty="0"/>
              <a:t>)</a:t>
            </a:r>
          </a:p>
          <a:p>
            <a:r>
              <a:rPr lang="en-US" dirty="0" err="1"/>
              <a:t>precharge</a:t>
            </a:r>
            <a:r>
              <a:rPr lang="en-US" dirty="0"/>
              <a:t> time (</a:t>
            </a:r>
            <a:r>
              <a:rPr lang="en-US" dirty="0" err="1"/>
              <a:t>tRP</a:t>
            </a:r>
            <a:r>
              <a:rPr lang="en-US" dirty="0"/>
              <a:t>)</a:t>
            </a:r>
          </a:p>
          <a:p>
            <a:r>
              <a:rPr lang="en-US" dirty="0"/>
              <a:t>write-to-</a:t>
            </a:r>
            <a:r>
              <a:rPr lang="en-US" dirty="0" err="1"/>
              <a:t>precharge</a:t>
            </a:r>
            <a:r>
              <a:rPr lang="en-US" dirty="0"/>
              <a:t> time (</a:t>
            </a:r>
            <a:r>
              <a:rPr lang="en-US" dirty="0" err="1"/>
              <a:t>tWR</a:t>
            </a:r>
            <a:r>
              <a:rPr lang="en-US" dirty="0"/>
              <a:t>)</a:t>
            </a:r>
          </a:p>
        </p:txBody>
      </p:sp>
    </p:spTree>
    <p:extLst>
      <p:ext uri="{BB962C8B-B14F-4D97-AF65-F5344CB8AC3E}">
        <p14:creationId xmlns:p14="http://schemas.microsoft.com/office/powerpoint/2010/main" val="2144973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2FB4D9-17FE-714A-9C40-12CAAE955C88}"/>
              </a:ext>
            </a:extLst>
          </p:cNvPr>
          <p:cNvSpPr>
            <a:spLocks noGrp="1"/>
          </p:cNvSpPr>
          <p:nvPr>
            <p:ph type="title"/>
          </p:nvPr>
        </p:nvSpPr>
        <p:spPr/>
        <p:txBody>
          <a:bodyPr/>
          <a:lstStyle/>
          <a:p>
            <a:r>
              <a:rPr lang="en-US" b="1" dirty="0"/>
              <a:t>Backup</a:t>
            </a:r>
          </a:p>
        </p:txBody>
      </p:sp>
      <p:graphicFrame>
        <p:nvGraphicFramePr>
          <p:cNvPr id="10" name="Content Placeholder 9">
            <a:extLst>
              <a:ext uri="{FF2B5EF4-FFF2-40B4-BE49-F238E27FC236}">
                <a16:creationId xmlns:a16="http://schemas.microsoft.com/office/drawing/2014/main" id="{C72DC389-7BD0-5345-8C79-C5C3A95C24D0}"/>
              </a:ext>
            </a:extLst>
          </p:cNvPr>
          <p:cNvGraphicFramePr>
            <a:graphicFrameLocks noGrp="1"/>
          </p:cNvGraphicFramePr>
          <p:nvPr>
            <p:ph idx="1"/>
            <p:extLst>
              <p:ext uri="{D42A27DB-BD31-4B8C-83A1-F6EECF244321}">
                <p14:modId xmlns:p14="http://schemas.microsoft.com/office/powerpoint/2010/main" val="4244244143"/>
              </p:ext>
            </p:extLst>
          </p:nvPr>
        </p:nvGraphicFramePr>
        <p:xfrm>
          <a:off x="511729" y="1279136"/>
          <a:ext cx="11266075" cy="4048114"/>
        </p:xfrm>
        <a:graphic>
          <a:graphicData uri="http://schemas.openxmlformats.org/drawingml/2006/table">
            <a:tbl>
              <a:tblPr>
                <a:tableStyleId>{5C22544A-7EE6-4342-B048-85BDC9FD1C3A}</a:tableStyleId>
              </a:tblPr>
              <a:tblGrid>
                <a:gridCol w="461956">
                  <a:extLst>
                    <a:ext uri="{9D8B030D-6E8A-4147-A177-3AD203B41FA5}">
                      <a16:colId xmlns:a16="http://schemas.microsoft.com/office/drawing/2014/main" val="2330500787"/>
                    </a:ext>
                  </a:extLst>
                </a:gridCol>
                <a:gridCol w="615156">
                  <a:extLst>
                    <a:ext uri="{9D8B030D-6E8A-4147-A177-3AD203B41FA5}">
                      <a16:colId xmlns:a16="http://schemas.microsoft.com/office/drawing/2014/main" val="4260310483"/>
                    </a:ext>
                  </a:extLst>
                </a:gridCol>
                <a:gridCol w="615156">
                  <a:extLst>
                    <a:ext uri="{9D8B030D-6E8A-4147-A177-3AD203B41FA5}">
                      <a16:colId xmlns:a16="http://schemas.microsoft.com/office/drawing/2014/main" val="154682736"/>
                    </a:ext>
                  </a:extLst>
                </a:gridCol>
                <a:gridCol w="615156">
                  <a:extLst>
                    <a:ext uri="{9D8B030D-6E8A-4147-A177-3AD203B41FA5}">
                      <a16:colId xmlns:a16="http://schemas.microsoft.com/office/drawing/2014/main" val="3791354074"/>
                    </a:ext>
                  </a:extLst>
                </a:gridCol>
                <a:gridCol w="615156">
                  <a:extLst>
                    <a:ext uri="{9D8B030D-6E8A-4147-A177-3AD203B41FA5}">
                      <a16:colId xmlns:a16="http://schemas.microsoft.com/office/drawing/2014/main" val="1271977784"/>
                    </a:ext>
                  </a:extLst>
                </a:gridCol>
                <a:gridCol w="615156">
                  <a:extLst>
                    <a:ext uri="{9D8B030D-6E8A-4147-A177-3AD203B41FA5}">
                      <a16:colId xmlns:a16="http://schemas.microsoft.com/office/drawing/2014/main" val="1921318918"/>
                    </a:ext>
                  </a:extLst>
                </a:gridCol>
                <a:gridCol w="615156">
                  <a:extLst>
                    <a:ext uri="{9D8B030D-6E8A-4147-A177-3AD203B41FA5}">
                      <a16:colId xmlns:a16="http://schemas.microsoft.com/office/drawing/2014/main" val="1445964370"/>
                    </a:ext>
                  </a:extLst>
                </a:gridCol>
                <a:gridCol w="615156">
                  <a:extLst>
                    <a:ext uri="{9D8B030D-6E8A-4147-A177-3AD203B41FA5}">
                      <a16:colId xmlns:a16="http://schemas.microsoft.com/office/drawing/2014/main" val="2409799171"/>
                    </a:ext>
                  </a:extLst>
                </a:gridCol>
                <a:gridCol w="615156">
                  <a:extLst>
                    <a:ext uri="{9D8B030D-6E8A-4147-A177-3AD203B41FA5}">
                      <a16:colId xmlns:a16="http://schemas.microsoft.com/office/drawing/2014/main" val="4011063653"/>
                    </a:ext>
                  </a:extLst>
                </a:gridCol>
                <a:gridCol w="615156">
                  <a:extLst>
                    <a:ext uri="{9D8B030D-6E8A-4147-A177-3AD203B41FA5}">
                      <a16:colId xmlns:a16="http://schemas.microsoft.com/office/drawing/2014/main" val="2208925148"/>
                    </a:ext>
                  </a:extLst>
                </a:gridCol>
                <a:gridCol w="615156">
                  <a:extLst>
                    <a:ext uri="{9D8B030D-6E8A-4147-A177-3AD203B41FA5}">
                      <a16:colId xmlns:a16="http://schemas.microsoft.com/office/drawing/2014/main" val="3490665738"/>
                    </a:ext>
                  </a:extLst>
                </a:gridCol>
                <a:gridCol w="615156">
                  <a:extLst>
                    <a:ext uri="{9D8B030D-6E8A-4147-A177-3AD203B41FA5}">
                      <a16:colId xmlns:a16="http://schemas.microsoft.com/office/drawing/2014/main" val="510338979"/>
                    </a:ext>
                  </a:extLst>
                </a:gridCol>
                <a:gridCol w="615156">
                  <a:extLst>
                    <a:ext uri="{9D8B030D-6E8A-4147-A177-3AD203B41FA5}">
                      <a16:colId xmlns:a16="http://schemas.microsoft.com/office/drawing/2014/main" val="1028221345"/>
                    </a:ext>
                  </a:extLst>
                </a:gridCol>
                <a:gridCol w="615156">
                  <a:extLst>
                    <a:ext uri="{9D8B030D-6E8A-4147-A177-3AD203B41FA5}">
                      <a16:colId xmlns:a16="http://schemas.microsoft.com/office/drawing/2014/main" val="1153297014"/>
                    </a:ext>
                  </a:extLst>
                </a:gridCol>
                <a:gridCol w="615156">
                  <a:extLst>
                    <a:ext uri="{9D8B030D-6E8A-4147-A177-3AD203B41FA5}">
                      <a16:colId xmlns:a16="http://schemas.microsoft.com/office/drawing/2014/main" val="3135592660"/>
                    </a:ext>
                  </a:extLst>
                </a:gridCol>
                <a:gridCol w="615156">
                  <a:extLst>
                    <a:ext uri="{9D8B030D-6E8A-4147-A177-3AD203B41FA5}">
                      <a16:colId xmlns:a16="http://schemas.microsoft.com/office/drawing/2014/main" val="2208371510"/>
                    </a:ext>
                  </a:extLst>
                </a:gridCol>
                <a:gridCol w="615156">
                  <a:extLst>
                    <a:ext uri="{9D8B030D-6E8A-4147-A177-3AD203B41FA5}">
                      <a16:colId xmlns:a16="http://schemas.microsoft.com/office/drawing/2014/main" val="558188495"/>
                    </a:ext>
                  </a:extLst>
                </a:gridCol>
                <a:gridCol w="961623">
                  <a:extLst>
                    <a:ext uri="{9D8B030D-6E8A-4147-A177-3AD203B41FA5}">
                      <a16:colId xmlns:a16="http://schemas.microsoft.com/office/drawing/2014/main" val="3514512114"/>
                    </a:ext>
                  </a:extLst>
                </a:gridCol>
              </a:tblGrid>
              <a:tr h="415738">
                <a:tc>
                  <a:txBody>
                    <a:bodyPr/>
                    <a:lstStyle/>
                    <a:p>
                      <a:pPr algn="l" fontAlgn="b"/>
                      <a:r>
                        <a:rPr lang="en-US" sz="800" u="none" strike="noStrike" dirty="0" err="1">
                          <a:effectLst/>
                        </a:rPr>
                        <a:t>CPUFreq</a:t>
                      </a:r>
                      <a:endParaRPr lang="en-US" sz="800" b="0" i="0" u="none" strike="noStrike" dirty="0">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ControlFreq</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frac_NVM_DRAM</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nCh</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tRAS1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tRAS2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tRAS3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tRAS4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tRCD1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tRCD2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tRCD3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tRCD4t</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mean_avglat</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mean_average_total_latency</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mean_total_bandwidth</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mean_memreads</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mean_memwrites</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l" fontAlgn="b"/>
                      <a:r>
                        <a:rPr lang="en-US" sz="800" u="none" strike="noStrike">
                          <a:effectLst/>
                        </a:rPr>
                        <a:t>mean_total_power</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50342959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dirty="0">
                          <a:effectLst/>
                        </a:rPr>
                        <a:t>1250</a:t>
                      </a:r>
                      <a:endParaRPr lang="en-US" sz="800" b="0" i="0" u="none" strike="noStrike" dirty="0">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31.83975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164.0485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8936.93125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0.2367915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121902677"/>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30.01905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141.103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5351.9475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0.1932905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80614557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31.83955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164.0495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10869.4931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0.2316915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047359415"/>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30.01865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141.10325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6445.79281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0.189811</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13114406"/>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31.83965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164.049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3277.05125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0.2517295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408208695"/>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30.018975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141.1065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2020.78059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0.203887</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33955580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666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31.8397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164.049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5218.0475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0.2466065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534122602"/>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666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30.018925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141.1045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3185.23603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0.20018225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205010538"/>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30.31985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579.673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5350.24813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0.1241325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466930892"/>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32.18955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648.79</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4835.09938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0.123022</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154355614"/>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34.06435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718.852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4404.485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0.122094</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662648740"/>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37.9153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863.788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3719.07875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0.120618</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557381624"/>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26.6555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446.0365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6720.46375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0.1270885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063162006"/>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28.4913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512.375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5965.7525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0.125459</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421619599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26.90825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647.87125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3580.45494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0.1202135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998251938"/>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28.08245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703.02125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3344.84631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0.119713</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624803239"/>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187</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29.249675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759.4755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3132.84344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0.11926225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48463770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31.6643</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877.3305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2766.15972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0.11848375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59743531"/>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24.5566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542.96675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4125.07878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0.12137125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1936505929"/>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1250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25.7438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594.292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3841.39956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738415248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62399594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0.120768</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713251103"/>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30.02515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568.7365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6750.85625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0.15868</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2992992865"/>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32.4345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657.9665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5944.74125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0.1569425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682510384"/>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34.85935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748.584</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5300.905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0.1555555</a:t>
                      </a:r>
                      <a:endParaRPr lang="en-US" sz="800" b="0" i="0" u="none" strike="noStrike">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3958585327"/>
                  </a:ext>
                </a:extLst>
              </a:tr>
              <a:tr h="151349">
                <a:tc>
                  <a:txBody>
                    <a:bodyPr/>
                    <a:lstStyle/>
                    <a:p>
                      <a:pPr algn="r" fontAlgn="b"/>
                      <a:r>
                        <a:rPr lang="en-US" sz="800" u="none" strike="noStrike">
                          <a:effectLst/>
                        </a:rPr>
                        <a:t>2000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1600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240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37.29935</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840.66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4775.21688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1476830496</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a:effectLst/>
                        </a:rPr>
                        <a:t>124799188</a:t>
                      </a:r>
                      <a:endParaRPr lang="en-US" sz="800" b="0" i="0" u="none" strike="noStrike">
                        <a:solidFill>
                          <a:srgbClr val="000000"/>
                        </a:solidFill>
                        <a:effectLst/>
                        <a:latin typeface="Calibri" panose="020F0502020204030204" pitchFamily="34" charset="0"/>
                      </a:endParaRPr>
                    </a:p>
                  </a:txBody>
                  <a:tcPr marL="7095" marR="7095" marT="7095" marB="0" anchor="b"/>
                </a:tc>
                <a:tc>
                  <a:txBody>
                    <a:bodyPr/>
                    <a:lstStyle/>
                    <a:p>
                      <a:pPr algn="r" fontAlgn="b"/>
                      <a:r>
                        <a:rPr lang="en-US" sz="800" u="none" strike="noStrike" dirty="0">
                          <a:effectLst/>
                        </a:rPr>
                        <a:t>0.154423</a:t>
                      </a:r>
                      <a:endParaRPr lang="en-US" sz="800" b="0" i="0" u="none" strike="noStrike" dirty="0">
                        <a:solidFill>
                          <a:srgbClr val="000000"/>
                        </a:solidFill>
                        <a:effectLst/>
                        <a:latin typeface="Calibri" panose="020F0502020204030204" pitchFamily="34" charset="0"/>
                      </a:endParaRPr>
                    </a:p>
                  </a:txBody>
                  <a:tcPr marL="7095" marR="7095" marT="7095" marB="0" anchor="b"/>
                </a:tc>
                <a:extLst>
                  <a:ext uri="{0D108BD9-81ED-4DB2-BD59-A6C34878D82A}">
                    <a16:rowId xmlns:a16="http://schemas.microsoft.com/office/drawing/2014/main" val="949380393"/>
                  </a:ext>
                </a:extLst>
              </a:tr>
            </a:tbl>
          </a:graphicData>
        </a:graphic>
      </p:graphicFrame>
    </p:spTree>
    <p:extLst>
      <p:ext uri="{BB962C8B-B14F-4D97-AF65-F5344CB8AC3E}">
        <p14:creationId xmlns:p14="http://schemas.microsoft.com/office/powerpoint/2010/main" val="99828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C12B-52FF-0946-949C-F0CCF6B3106E}"/>
              </a:ext>
            </a:extLst>
          </p:cNvPr>
          <p:cNvSpPr>
            <a:spLocks noGrp="1"/>
          </p:cNvSpPr>
          <p:nvPr>
            <p:ph type="title"/>
          </p:nvPr>
        </p:nvSpPr>
        <p:spPr/>
        <p:txBody>
          <a:bodyPr/>
          <a:lstStyle/>
          <a:p>
            <a:r>
              <a:rPr lang="en-US" b="1" dirty="0"/>
              <a:t>Outline</a:t>
            </a:r>
            <a:endParaRPr lang="en-US" dirty="0"/>
          </a:p>
        </p:txBody>
      </p:sp>
      <p:sp>
        <p:nvSpPr>
          <p:cNvPr id="3" name="Content Placeholder 2">
            <a:extLst>
              <a:ext uri="{FF2B5EF4-FFF2-40B4-BE49-F238E27FC236}">
                <a16:creationId xmlns:a16="http://schemas.microsoft.com/office/drawing/2014/main" id="{765355FB-B21B-4E42-A957-09C75F1EC266}"/>
              </a:ext>
            </a:extLst>
          </p:cNvPr>
          <p:cNvSpPr>
            <a:spLocks noGrp="1"/>
          </p:cNvSpPr>
          <p:nvPr>
            <p:ph idx="1"/>
          </p:nvPr>
        </p:nvSpPr>
        <p:spPr>
          <a:xfrm>
            <a:off x="448055" y="1239715"/>
            <a:ext cx="11430000" cy="4461798"/>
          </a:xfrm>
        </p:spPr>
        <p:txBody>
          <a:bodyPr/>
          <a:lstStyle/>
          <a:p>
            <a:pPr>
              <a:lnSpc>
                <a:spcPct val="150000"/>
              </a:lnSpc>
            </a:pPr>
            <a:r>
              <a:rPr lang="en-US" dirty="0"/>
              <a:t>Motivation</a:t>
            </a:r>
          </a:p>
          <a:p>
            <a:pPr>
              <a:lnSpc>
                <a:spcPct val="150000"/>
              </a:lnSpc>
            </a:pPr>
            <a:r>
              <a:rPr lang="en-US" dirty="0"/>
              <a:t>Memory Design Space Exploration Architecture</a:t>
            </a:r>
          </a:p>
          <a:p>
            <a:pPr>
              <a:lnSpc>
                <a:spcPct val="150000"/>
              </a:lnSpc>
            </a:pPr>
            <a:r>
              <a:rPr lang="en-US" dirty="0"/>
              <a:t>Experimental Setup</a:t>
            </a:r>
          </a:p>
          <a:p>
            <a:pPr>
              <a:lnSpc>
                <a:spcPct val="150000"/>
              </a:lnSpc>
            </a:pPr>
            <a:r>
              <a:rPr lang="en-US" dirty="0"/>
              <a:t>Results</a:t>
            </a:r>
          </a:p>
          <a:p>
            <a:pPr>
              <a:lnSpc>
                <a:spcPct val="150000"/>
              </a:lnSpc>
            </a:pPr>
            <a:r>
              <a:rPr lang="en-US" dirty="0"/>
              <a:t>Recommendations</a:t>
            </a:r>
          </a:p>
          <a:p>
            <a:pPr>
              <a:lnSpc>
                <a:spcPct val="150000"/>
              </a:lnSpc>
            </a:pPr>
            <a:endParaRPr lang="en-US" dirty="0"/>
          </a:p>
        </p:txBody>
      </p:sp>
    </p:spTree>
    <p:extLst>
      <p:ext uri="{BB962C8B-B14F-4D97-AF65-F5344CB8AC3E}">
        <p14:creationId xmlns:p14="http://schemas.microsoft.com/office/powerpoint/2010/main" val="1590663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4B6A-71BD-BE49-92A1-BBF05514418D}"/>
              </a:ext>
            </a:extLst>
          </p:cNvPr>
          <p:cNvSpPr>
            <a:spLocks noGrp="1"/>
          </p:cNvSpPr>
          <p:nvPr>
            <p:ph type="title"/>
          </p:nvPr>
        </p:nvSpPr>
        <p:spPr/>
        <p:txBody>
          <a:bodyPr/>
          <a:lstStyle/>
          <a:p>
            <a:r>
              <a:rPr lang="en-US" b="1" dirty="0"/>
              <a:t>Backup</a:t>
            </a:r>
          </a:p>
        </p:txBody>
      </p:sp>
      <p:graphicFrame>
        <p:nvGraphicFramePr>
          <p:cNvPr id="4" name="Content Placeholder 3">
            <a:extLst>
              <a:ext uri="{FF2B5EF4-FFF2-40B4-BE49-F238E27FC236}">
                <a16:creationId xmlns:a16="http://schemas.microsoft.com/office/drawing/2014/main" id="{26DB7768-3EF0-6B4B-B7B4-FF40F2DA2031}"/>
              </a:ext>
            </a:extLst>
          </p:cNvPr>
          <p:cNvGraphicFramePr>
            <a:graphicFrameLocks noGrp="1"/>
          </p:cNvGraphicFramePr>
          <p:nvPr>
            <p:ph idx="1"/>
            <p:extLst>
              <p:ext uri="{D42A27DB-BD31-4B8C-83A1-F6EECF244321}">
                <p14:modId xmlns:p14="http://schemas.microsoft.com/office/powerpoint/2010/main" val="1788955827"/>
              </p:ext>
            </p:extLst>
          </p:nvPr>
        </p:nvGraphicFramePr>
        <p:xfrm>
          <a:off x="580103" y="1120876"/>
          <a:ext cx="10736833" cy="5142272"/>
        </p:xfrm>
        <a:graphic>
          <a:graphicData uri="http://schemas.openxmlformats.org/drawingml/2006/table">
            <a:tbl>
              <a:tblPr>
                <a:tableStyleId>{5C22544A-7EE6-4342-B048-85BDC9FD1C3A}</a:tableStyleId>
              </a:tblPr>
              <a:tblGrid>
                <a:gridCol w="440255">
                  <a:extLst>
                    <a:ext uri="{9D8B030D-6E8A-4147-A177-3AD203B41FA5}">
                      <a16:colId xmlns:a16="http://schemas.microsoft.com/office/drawing/2014/main" val="571649618"/>
                    </a:ext>
                  </a:extLst>
                </a:gridCol>
                <a:gridCol w="586258">
                  <a:extLst>
                    <a:ext uri="{9D8B030D-6E8A-4147-A177-3AD203B41FA5}">
                      <a16:colId xmlns:a16="http://schemas.microsoft.com/office/drawing/2014/main" val="2870624910"/>
                    </a:ext>
                  </a:extLst>
                </a:gridCol>
                <a:gridCol w="586258">
                  <a:extLst>
                    <a:ext uri="{9D8B030D-6E8A-4147-A177-3AD203B41FA5}">
                      <a16:colId xmlns:a16="http://schemas.microsoft.com/office/drawing/2014/main" val="2889570048"/>
                    </a:ext>
                  </a:extLst>
                </a:gridCol>
                <a:gridCol w="586258">
                  <a:extLst>
                    <a:ext uri="{9D8B030D-6E8A-4147-A177-3AD203B41FA5}">
                      <a16:colId xmlns:a16="http://schemas.microsoft.com/office/drawing/2014/main" val="4049034779"/>
                    </a:ext>
                  </a:extLst>
                </a:gridCol>
                <a:gridCol w="586258">
                  <a:extLst>
                    <a:ext uri="{9D8B030D-6E8A-4147-A177-3AD203B41FA5}">
                      <a16:colId xmlns:a16="http://schemas.microsoft.com/office/drawing/2014/main" val="1921974690"/>
                    </a:ext>
                  </a:extLst>
                </a:gridCol>
                <a:gridCol w="586258">
                  <a:extLst>
                    <a:ext uri="{9D8B030D-6E8A-4147-A177-3AD203B41FA5}">
                      <a16:colId xmlns:a16="http://schemas.microsoft.com/office/drawing/2014/main" val="4170735454"/>
                    </a:ext>
                  </a:extLst>
                </a:gridCol>
                <a:gridCol w="586258">
                  <a:extLst>
                    <a:ext uri="{9D8B030D-6E8A-4147-A177-3AD203B41FA5}">
                      <a16:colId xmlns:a16="http://schemas.microsoft.com/office/drawing/2014/main" val="2144906265"/>
                    </a:ext>
                  </a:extLst>
                </a:gridCol>
                <a:gridCol w="586258">
                  <a:extLst>
                    <a:ext uri="{9D8B030D-6E8A-4147-A177-3AD203B41FA5}">
                      <a16:colId xmlns:a16="http://schemas.microsoft.com/office/drawing/2014/main" val="493426753"/>
                    </a:ext>
                  </a:extLst>
                </a:gridCol>
                <a:gridCol w="586258">
                  <a:extLst>
                    <a:ext uri="{9D8B030D-6E8A-4147-A177-3AD203B41FA5}">
                      <a16:colId xmlns:a16="http://schemas.microsoft.com/office/drawing/2014/main" val="3744483720"/>
                    </a:ext>
                  </a:extLst>
                </a:gridCol>
                <a:gridCol w="586258">
                  <a:extLst>
                    <a:ext uri="{9D8B030D-6E8A-4147-A177-3AD203B41FA5}">
                      <a16:colId xmlns:a16="http://schemas.microsoft.com/office/drawing/2014/main" val="688243252"/>
                    </a:ext>
                  </a:extLst>
                </a:gridCol>
                <a:gridCol w="586258">
                  <a:extLst>
                    <a:ext uri="{9D8B030D-6E8A-4147-A177-3AD203B41FA5}">
                      <a16:colId xmlns:a16="http://schemas.microsoft.com/office/drawing/2014/main" val="2161299633"/>
                    </a:ext>
                  </a:extLst>
                </a:gridCol>
                <a:gridCol w="586258">
                  <a:extLst>
                    <a:ext uri="{9D8B030D-6E8A-4147-A177-3AD203B41FA5}">
                      <a16:colId xmlns:a16="http://schemas.microsoft.com/office/drawing/2014/main" val="3272520883"/>
                    </a:ext>
                  </a:extLst>
                </a:gridCol>
                <a:gridCol w="586258">
                  <a:extLst>
                    <a:ext uri="{9D8B030D-6E8A-4147-A177-3AD203B41FA5}">
                      <a16:colId xmlns:a16="http://schemas.microsoft.com/office/drawing/2014/main" val="3762361921"/>
                    </a:ext>
                  </a:extLst>
                </a:gridCol>
                <a:gridCol w="586258">
                  <a:extLst>
                    <a:ext uri="{9D8B030D-6E8A-4147-A177-3AD203B41FA5}">
                      <a16:colId xmlns:a16="http://schemas.microsoft.com/office/drawing/2014/main" val="1453973655"/>
                    </a:ext>
                  </a:extLst>
                </a:gridCol>
                <a:gridCol w="586258">
                  <a:extLst>
                    <a:ext uri="{9D8B030D-6E8A-4147-A177-3AD203B41FA5}">
                      <a16:colId xmlns:a16="http://schemas.microsoft.com/office/drawing/2014/main" val="1457401548"/>
                    </a:ext>
                  </a:extLst>
                </a:gridCol>
                <a:gridCol w="586258">
                  <a:extLst>
                    <a:ext uri="{9D8B030D-6E8A-4147-A177-3AD203B41FA5}">
                      <a16:colId xmlns:a16="http://schemas.microsoft.com/office/drawing/2014/main" val="3601130476"/>
                    </a:ext>
                  </a:extLst>
                </a:gridCol>
                <a:gridCol w="586258">
                  <a:extLst>
                    <a:ext uri="{9D8B030D-6E8A-4147-A177-3AD203B41FA5}">
                      <a16:colId xmlns:a16="http://schemas.microsoft.com/office/drawing/2014/main" val="1196447244"/>
                    </a:ext>
                  </a:extLst>
                </a:gridCol>
                <a:gridCol w="916450">
                  <a:extLst>
                    <a:ext uri="{9D8B030D-6E8A-4147-A177-3AD203B41FA5}">
                      <a16:colId xmlns:a16="http://schemas.microsoft.com/office/drawing/2014/main" val="1243696215"/>
                    </a:ext>
                  </a:extLst>
                </a:gridCol>
              </a:tblGrid>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42.22505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1027.024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3975.49125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0.1527015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661096861"/>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27.67315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482.862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7753.52813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0.160842</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862372761"/>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26.722825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639.21925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4445.45894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0.1535815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104680964"/>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28.2353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710.39025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4085.39191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0.15281625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902836377"/>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29.747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783.5385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3769.91947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0.1521465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576215001"/>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31.2783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858.371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3493.458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0.15155925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769802622"/>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34.3529</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1011.0705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3037.20178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0.1505905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803145887"/>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25.223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571.27575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4848.15978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0.15443725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1070081110"/>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24.389</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367.9145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2838.4725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0.04215355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229886777"/>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24.9097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385.0095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2724.00563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0.0419058</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252033710"/>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25.4376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403.133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2611.44125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0.04166265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082650768"/>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25.9898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422.187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2502.53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0.04142765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694638520"/>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26.54725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442.053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2397.63688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0.04120075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854783836"/>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27.6738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482.6655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2207.27944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0.04078955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759528730"/>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23.03415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484.32525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1653.19459</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0.03954705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044699901"/>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23.388575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496.991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1616.26153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0.03946835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4078042509"/>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23.7462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510.455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1578.72944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0.03938845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4059732793"/>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24.11195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524.70975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1541.07228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0.0393084</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854910478"/>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24.483425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539.83175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1503.08313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0.03922755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189608075"/>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25.223375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571.05725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1429.87725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0.03907185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988484539"/>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28.8489</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525.293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3298.21125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0.0671021</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366394386"/>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30.79925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597.4055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2923.47188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0.0662944</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721297779"/>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25.0563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390.33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4317.42938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0.06930295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4027329803"/>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25.9898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422.231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4026.3375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0.0686746</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512692845"/>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26.94195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456.2435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3754.1025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0.06808585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963005171"/>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27.84755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489.0305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3523.19375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1476830496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124799188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0.06758725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3622844584"/>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25.972375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604.48025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2180.18753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0.064628425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52803888"/>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27.209775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661.846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2012.58516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0.064272425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611724127"/>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23.49245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501.021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2557.84097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0.06543185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873034942"/>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24.111975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524.76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2460.2415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0.06522415</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889637247"/>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24.743325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550.5915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2362.253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0.0650156</a:t>
                      </a:r>
                      <a:endParaRPr lang="en-US" sz="700" b="0" i="0" u="none" strike="noStrike">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238079626"/>
                  </a:ext>
                </a:extLst>
              </a:tr>
              <a:tr h="160696">
                <a:tc>
                  <a:txBody>
                    <a:bodyPr/>
                    <a:lstStyle/>
                    <a:p>
                      <a:pPr algn="r" fontAlgn="b"/>
                      <a:r>
                        <a:rPr lang="en-US" sz="700" u="none" strike="noStrike">
                          <a:effectLst/>
                        </a:rPr>
                        <a:t>2000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666</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83</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25.33335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575.96725</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2273.01941</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738415248</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a:effectLst/>
                        </a:rPr>
                        <a:t>62399594</a:t>
                      </a:r>
                      <a:endParaRPr lang="en-US" sz="700" b="0" i="0" u="none" strike="noStrike">
                        <a:solidFill>
                          <a:srgbClr val="000000"/>
                        </a:solidFill>
                        <a:effectLst/>
                        <a:latin typeface="Calibri" panose="020F0502020204030204" pitchFamily="34" charset="0"/>
                      </a:endParaRPr>
                    </a:p>
                  </a:txBody>
                  <a:tcPr marL="5930" marR="5930" marT="5930" marB="0" anchor="b"/>
                </a:tc>
                <a:tc>
                  <a:txBody>
                    <a:bodyPr/>
                    <a:lstStyle/>
                    <a:p>
                      <a:pPr algn="r" fontAlgn="b"/>
                      <a:r>
                        <a:rPr lang="en-US" sz="700" u="none" strike="noStrike" dirty="0">
                          <a:effectLst/>
                        </a:rPr>
                        <a:t>0.064825825</a:t>
                      </a:r>
                      <a:endParaRPr lang="en-US" sz="700" b="0" i="0" u="none" strike="noStrike" dirty="0">
                        <a:solidFill>
                          <a:srgbClr val="000000"/>
                        </a:solidFill>
                        <a:effectLst/>
                        <a:latin typeface="Calibri" panose="020F0502020204030204" pitchFamily="34" charset="0"/>
                      </a:endParaRPr>
                    </a:p>
                  </a:txBody>
                  <a:tcPr marL="5930" marR="5930" marT="5930" marB="0" anchor="b"/>
                </a:tc>
                <a:extLst>
                  <a:ext uri="{0D108BD9-81ED-4DB2-BD59-A6C34878D82A}">
                    <a16:rowId xmlns:a16="http://schemas.microsoft.com/office/drawing/2014/main" val="4017892072"/>
                  </a:ext>
                </a:extLst>
              </a:tr>
            </a:tbl>
          </a:graphicData>
        </a:graphic>
      </p:graphicFrame>
    </p:spTree>
    <p:extLst>
      <p:ext uri="{BB962C8B-B14F-4D97-AF65-F5344CB8AC3E}">
        <p14:creationId xmlns:p14="http://schemas.microsoft.com/office/powerpoint/2010/main" val="2760817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F18-B639-9644-A586-47809D7AF629}"/>
              </a:ext>
            </a:extLst>
          </p:cNvPr>
          <p:cNvSpPr>
            <a:spLocks noGrp="1"/>
          </p:cNvSpPr>
          <p:nvPr>
            <p:ph type="title"/>
          </p:nvPr>
        </p:nvSpPr>
        <p:spPr/>
        <p:txBody>
          <a:bodyPr/>
          <a:lstStyle/>
          <a:p>
            <a:r>
              <a:rPr lang="en-US" b="1" dirty="0"/>
              <a:t>Backup – Previous Reference</a:t>
            </a:r>
          </a:p>
        </p:txBody>
      </p:sp>
      <p:sp>
        <p:nvSpPr>
          <p:cNvPr id="3" name="Content Placeholder 2">
            <a:extLst>
              <a:ext uri="{FF2B5EF4-FFF2-40B4-BE49-F238E27FC236}">
                <a16:creationId xmlns:a16="http://schemas.microsoft.com/office/drawing/2014/main" id="{9BB50710-AB93-F849-B6C2-D2E5E75BE1B8}"/>
              </a:ext>
            </a:extLst>
          </p:cNvPr>
          <p:cNvSpPr>
            <a:spLocks noGrp="1"/>
          </p:cNvSpPr>
          <p:nvPr>
            <p:ph idx="1"/>
          </p:nvPr>
        </p:nvSpPr>
        <p:spPr/>
        <p:txBody>
          <a:bodyPr/>
          <a:lstStyle/>
          <a:p>
            <a:r>
              <a:rPr lang="en-US" dirty="0"/>
              <a:t>Sen, Satyabrata, and Neena Imam. "Machine learning based design space exploration for hybrid main-memory design." In </a:t>
            </a:r>
            <a:r>
              <a:rPr lang="en-US" i="1" dirty="0"/>
              <a:t>Proceedings of the International Symposium on Memory Systems</a:t>
            </a:r>
            <a:r>
              <a:rPr lang="en-US" dirty="0"/>
              <a:t>, pp. 480-489. 2019.</a:t>
            </a:r>
          </a:p>
        </p:txBody>
      </p:sp>
    </p:spTree>
    <p:extLst>
      <p:ext uri="{BB962C8B-B14F-4D97-AF65-F5344CB8AC3E}">
        <p14:creationId xmlns:p14="http://schemas.microsoft.com/office/powerpoint/2010/main" val="1319510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B61A-0B46-304F-A6D3-8339FAC50961}"/>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DC03123F-2CA3-6545-A456-C98448C93C39}"/>
              </a:ext>
            </a:extLst>
          </p:cNvPr>
          <p:cNvSpPr>
            <a:spLocks noGrp="1"/>
          </p:cNvSpPr>
          <p:nvPr>
            <p:ph idx="1"/>
          </p:nvPr>
        </p:nvSpPr>
        <p:spPr>
          <a:xfrm>
            <a:off x="448055" y="1169380"/>
            <a:ext cx="11430000" cy="5037993"/>
          </a:xfrm>
        </p:spPr>
        <p:txBody>
          <a:bodyPr/>
          <a:lstStyle/>
          <a:p>
            <a:pPr algn="just"/>
            <a:r>
              <a:rPr lang="en-US" dirty="0"/>
              <a:t>Design space exploration (DSE) involves the selection of appropriate configurations to satisfy various performance, power, temperature, reliability, and other metrics</a:t>
            </a:r>
          </a:p>
          <a:p>
            <a:pPr algn="just"/>
            <a:r>
              <a:rPr lang="en-US" dirty="0"/>
              <a:t>Memory design space exploration methods study memory systems’ performances and limitations before implementation</a:t>
            </a:r>
          </a:p>
          <a:p>
            <a:pPr algn="just"/>
            <a:r>
              <a:rPr lang="en-US" dirty="0"/>
              <a:t>The computer memory design space has grown exponentially because of the enormous growth of memory types, memory controllers, and application software</a:t>
            </a:r>
          </a:p>
          <a:p>
            <a:pPr algn="just"/>
            <a:r>
              <a:rPr lang="en-US" dirty="0"/>
              <a:t>Large-scale cycle-accurate architectural simulators are used on representative benchmarks to explore the design space (e.g., Mambo simulation, </a:t>
            </a:r>
            <a:r>
              <a:rPr lang="en-US" dirty="0" err="1"/>
              <a:t>SimNow</a:t>
            </a:r>
            <a:r>
              <a:rPr lang="en-US" dirty="0"/>
              <a:t> simulator)</a:t>
            </a:r>
          </a:p>
          <a:p>
            <a:pPr algn="just"/>
            <a:endParaRPr lang="en-US" dirty="0"/>
          </a:p>
          <a:p>
            <a:pPr algn="just"/>
            <a:endParaRPr lang="en-US" dirty="0"/>
          </a:p>
          <a:p>
            <a:pPr algn="just"/>
            <a:endParaRPr lang="en-US" dirty="0"/>
          </a:p>
          <a:p>
            <a:pPr algn="just"/>
            <a:endParaRPr lang="en-US" dirty="0"/>
          </a:p>
        </p:txBody>
      </p:sp>
    </p:spTree>
    <p:extLst>
      <p:ext uri="{BB962C8B-B14F-4D97-AF65-F5344CB8AC3E}">
        <p14:creationId xmlns:p14="http://schemas.microsoft.com/office/powerpoint/2010/main" val="575743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FBD1-2834-524C-BC33-4BA9F216EF56}"/>
              </a:ext>
            </a:extLst>
          </p:cNvPr>
          <p:cNvSpPr>
            <a:spLocks noGrp="1"/>
          </p:cNvSpPr>
          <p:nvPr>
            <p:ph type="title"/>
          </p:nvPr>
        </p:nvSpPr>
        <p:spPr/>
        <p:txBody>
          <a:bodyPr/>
          <a:lstStyle/>
          <a:p>
            <a:r>
              <a:rPr lang="en-US" b="1" dirty="0"/>
              <a:t>Motivation</a:t>
            </a:r>
            <a:endParaRPr lang="en-US" dirty="0"/>
          </a:p>
        </p:txBody>
      </p:sp>
      <p:sp>
        <p:nvSpPr>
          <p:cNvPr id="3" name="Content Placeholder 2">
            <a:extLst>
              <a:ext uri="{FF2B5EF4-FFF2-40B4-BE49-F238E27FC236}">
                <a16:creationId xmlns:a16="http://schemas.microsoft.com/office/drawing/2014/main" id="{CF2F3FE6-B9F1-A740-AE37-BB72E63E862A}"/>
              </a:ext>
            </a:extLst>
          </p:cNvPr>
          <p:cNvSpPr>
            <a:spLocks noGrp="1"/>
          </p:cNvSpPr>
          <p:nvPr>
            <p:ph idx="1"/>
          </p:nvPr>
        </p:nvSpPr>
        <p:spPr>
          <a:xfrm>
            <a:off x="448055" y="2045109"/>
            <a:ext cx="11430000" cy="3801775"/>
          </a:xfrm>
        </p:spPr>
        <p:txBody>
          <a:bodyPr/>
          <a:lstStyle/>
          <a:p>
            <a:pPr algn="just"/>
            <a:r>
              <a:rPr lang="en-US" dirty="0"/>
              <a:t>Architectural simulators is extremely slow (in between 1 KIPS and 1 MIPS)</a:t>
            </a:r>
          </a:p>
          <a:p>
            <a:pPr algn="just"/>
            <a:r>
              <a:rPr lang="en-US" dirty="0"/>
              <a:t>The machine learning (ML) models reduce the simulation time by utilizing a small set of simulated configurations in the training phase</a:t>
            </a:r>
          </a:p>
          <a:p>
            <a:pPr algn="just"/>
            <a:r>
              <a:rPr lang="en-US" dirty="0"/>
              <a:t>We propose and evaluate a ML-based DSE approach for ML workloads</a:t>
            </a:r>
          </a:p>
          <a:p>
            <a:pPr algn="just"/>
            <a:endParaRPr lang="en-US" dirty="0"/>
          </a:p>
          <a:p>
            <a:pPr algn="just"/>
            <a:endParaRPr lang="en-US" dirty="0"/>
          </a:p>
          <a:p>
            <a:pPr algn="just"/>
            <a:endParaRPr lang="en-US" dirty="0"/>
          </a:p>
          <a:p>
            <a:pPr algn="just"/>
            <a:endParaRPr lang="en-US" dirty="0"/>
          </a:p>
        </p:txBody>
      </p:sp>
    </p:spTree>
    <p:extLst>
      <p:ext uri="{BB962C8B-B14F-4D97-AF65-F5344CB8AC3E}">
        <p14:creationId xmlns:p14="http://schemas.microsoft.com/office/powerpoint/2010/main" val="107378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B0B0-098D-EC43-880F-D82E9B942D98}"/>
              </a:ext>
            </a:extLst>
          </p:cNvPr>
          <p:cNvSpPr>
            <a:spLocks noGrp="1"/>
          </p:cNvSpPr>
          <p:nvPr>
            <p:ph type="title"/>
          </p:nvPr>
        </p:nvSpPr>
        <p:spPr/>
        <p:txBody>
          <a:bodyPr/>
          <a:lstStyle/>
          <a:p>
            <a:r>
              <a:rPr lang="en-US" b="1" dirty="0"/>
              <a:t>Memory Design Space Exploration Architecture</a:t>
            </a:r>
          </a:p>
        </p:txBody>
      </p:sp>
      <p:pic>
        <p:nvPicPr>
          <p:cNvPr id="5" name="Content Placeholder 4">
            <a:extLst>
              <a:ext uri="{FF2B5EF4-FFF2-40B4-BE49-F238E27FC236}">
                <a16:creationId xmlns:a16="http://schemas.microsoft.com/office/drawing/2014/main" id="{567DE113-5A33-DA49-AEC1-F7E7C5FCD167}"/>
              </a:ext>
            </a:extLst>
          </p:cNvPr>
          <p:cNvPicPr>
            <a:picLocks noGrp="1" noChangeAspect="1"/>
          </p:cNvPicPr>
          <p:nvPr>
            <p:ph idx="1"/>
          </p:nvPr>
        </p:nvPicPr>
        <p:blipFill>
          <a:blip r:embed="rId3"/>
          <a:stretch>
            <a:fillRect/>
          </a:stretch>
        </p:blipFill>
        <p:spPr>
          <a:xfrm>
            <a:off x="2713704" y="890688"/>
            <a:ext cx="6056670" cy="5692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981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41F-6A23-414E-94DB-AAF7213258F6}"/>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E2F91371-DCCA-614A-BE02-CCFBB60FC298}"/>
              </a:ext>
            </a:extLst>
          </p:cNvPr>
          <p:cNvSpPr>
            <a:spLocks noGrp="1"/>
          </p:cNvSpPr>
          <p:nvPr>
            <p:ph idx="1"/>
          </p:nvPr>
        </p:nvSpPr>
        <p:spPr>
          <a:xfrm>
            <a:off x="395306" y="1286265"/>
            <a:ext cx="7333132" cy="4999704"/>
          </a:xfrm>
        </p:spPr>
        <p:txBody>
          <a:bodyPr/>
          <a:lstStyle/>
          <a:p>
            <a:r>
              <a:rPr lang="en-US" dirty="0"/>
              <a:t>Application</a:t>
            </a:r>
          </a:p>
          <a:p>
            <a:pPr lvl="1"/>
            <a:r>
              <a:rPr lang="en-US" dirty="0" err="1"/>
              <a:t>CosmoGAN</a:t>
            </a:r>
            <a:endParaRPr lang="en-US" dirty="0"/>
          </a:p>
          <a:p>
            <a:pPr lvl="2" algn="just"/>
            <a:r>
              <a:rPr lang="en-US" dirty="0" err="1"/>
              <a:t>Exascale</a:t>
            </a:r>
            <a:r>
              <a:rPr lang="en-US" dirty="0"/>
              <a:t> Computing </a:t>
            </a:r>
            <a:r>
              <a:rPr lang="en-US" dirty="0" err="1"/>
              <a:t>Projec</a:t>
            </a:r>
            <a:r>
              <a:rPr lang="en-US" dirty="0"/>
              <a:t> (ECP) </a:t>
            </a:r>
            <a:r>
              <a:rPr lang="en-US" dirty="0" err="1"/>
              <a:t>Exalearn</a:t>
            </a:r>
            <a:r>
              <a:rPr lang="en-US" dirty="0"/>
              <a:t> project</a:t>
            </a:r>
          </a:p>
          <a:p>
            <a:pPr lvl="2" algn="just"/>
            <a:r>
              <a:rPr lang="en-US" dirty="0"/>
              <a:t>Cosmology simulations create virtual universes</a:t>
            </a:r>
          </a:p>
          <a:p>
            <a:pPr lvl="2" algn="just"/>
            <a:r>
              <a:rPr lang="en-US" dirty="0" err="1"/>
              <a:t>CosmoGAN</a:t>
            </a:r>
            <a:r>
              <a:rPr lang="en-US" dirty="0"/>
              <a:t> is exploring the use of generative adversarial networks to create cosmological weak lensing convergence maps — maps of the matter density of the universe as would be observed from Earth — at lower computational costs</a:t>
            </a:r>
          </a:p>
          <a:p>
            <a:pPr lvl="2" algn="just"/>
            <a:r>
              <a:rPr lang="en-US" dirty="0"/>
              <a:t>Researchers employ numerical simulations for theoretical predictions that can be tested using observations</a:t>
            </a:r>
          </a:p>
          <a:p>
            <a:pPr lvl="2" algn="just"/>
            <a:r>
              <a:rPr lang="en-US" dirty="0" err="1"/>
              <a:t>CosmoGAN</a:t>
            </a:r>
            <a:r>
              <a:rPr lang="en-US" dirty="0"/>
              <a:t> handles 256X256 pixels image data using eight layers.</a:t>
            </a:r>
          </a:p>
          <a:p>
            <a:pPr lvl="2"/>
            <a:endParaRPr lang="en-US" dirty="0"/>
          </a:p>
          <a:p>
            <a:pPr lvl="2"/>
            <a:endParaRPr lang="en-US" dirty="0"/>
          </a:p>
          <a:p>
            <a:pPr lvl="2"/>
            <a:endParaRPr lang="en-US" dirty="0"/>
          </a:p>
          <a:p>
            <a:pPr lvl="2"/>
            <a:endParaRPr lang="en-US" dirty="0"/>
          </a:p>
        </p:txBody>
      </p:sp>
      <p:pic>
        <p:nvPicPr>
          <p:cNvPr id="9" name="Picture 8">
            <a:extLst>
              <a:ext uri="{FF2B5EF4-FFF2-40B4-BE49-F238E27FC236}">
                <a16:creationId xmlns:a16="http://schemas.microsoft.com/office/drawing/2014/main" id="{FFEF0A45-2BCC-4D46-BC6A-CEE2526AACC5}"/>
              </a:ext>
            </a:extLst>
          </p:cNvPr>
          <p:cNvPicPr>
            <a:picLocks noChangeAspect="1"/>
          </p:cNvPicPr>
          <p:nvPr/>
        </p:nvPicPr>
        <p:blipFill rotWithShape="1">
          <a:blip r:embed="rId3"/>
          <a:srcRect r="2714"/>
          <a:stretch/>
        </p:blipFill>
        <p:spPr>
          <a:xfrm>
            <a:off x="7816363" y="2417880"/>
            <a:ext cx="4043404" cy="2738807"/>
          </a:xfrm>
          <a:prstGeom prst="rect">
            <a:avLst/>
          </a:prstGeom>
        </p:spPr>
      </p:pic>
      <p:sp>
        <p:nvSpPr>
          <p:cNvPr id="10" name="Rectangle 9">
            <a:extLst>
              <a:ext uri="{FF2B5EF4-FFF2-40B4-BE49-F238E27FC236}">
                <a16:creationId xmlns:a16="http://schemas.microsoft.com/office/drawing/2014/main" id="{74A8B700-F5CF-8949-8AE1-0D5105DD5CB6}"/>
              </a:ext>
            </a:extLst>
          </p:cNvPr>
          <p:cNvSpPr/>
          <p:nvPr/>
        </p:nvSpPr>
        <p:spPr>
          <a:xfrm>
            <a:off x="3821723" y="6285969"/>
            <a:ext cx="5234354" cy="215444"/>
          </a:xfrm>
          <a:prstGeom prst="rect">
            <a:avLst/>
          </a:prstGeom>
        </p:spPr>
        <p:txBody>
          <a:bodyPr wrap="square">
            <a:spAutoFit/>
          </a:bodyPr>
          <a:lstStyle/>
          <a:p>
            <a:r>
              <a:rPr lang="en-US" sz="800" dirty="0"/>
              <a:t>https://</a:t>
            </a:r>
            <a:r>
              <a:rPr lang="en-US" sz="800" dirty="0" err="1"/>
              <a:t>cs.lbl.gov</a:t>
            </a:r>
            <a:r>
              <a:rPr lang="en-US" sz="800" dirty="0"/>
              <a:t>/news-media/news/2019/exalearn-for-surrogates-making-realistic-simulations-on-the-cheap/</a:t>
            </a:r>
          </a:p>
        </p:txBody>
      </p:sp>
      <p:sp>
        <p:nvSpPr>
          <p:cNvPr id="11" name="Rectangle 10">
            <a:extLst>
              <a:ext uri="{FF2B5EF4-FFF2-40B4-BE49-F238E27FC236}">
                <a16:creationId xmlns:a16="http://schemas.microsoft.com/office/drawing/2014/main" id="{0DFCB1C1-1BAA-5448-9F35-4ACFDF861CA1}"/>
              </a:ext>
            </a:extLst>
          </p:cNvPr>
          <p:cNvSpPr/>
          <p:nvPr/>
        </p:nvSpPr>
        <p:spPr>
          <a:xfrm>
            <a:off x="8866343" y="5222603"/>
            <a:ext cx="1813317" cy="215444"/>
          </a:xfrm>
          <a:prstGeom prst="rect">
            <a:avLst/>
          </a:prstGeom>
        </p:spPr>
        <p:txBody>
          <a:bodyPr wrap="none">
            <a:spAutoFit/>
          </a:bodyPr>
          <a:lstStyle/>
          <a:p>
            <a:r>
              <a:rPr lang="en-US" sz="800" dirty="0"/>
              <a:t>https://</a:t>
            </a:r>
            <a:r>
              <a:rPr lang="en-US" sz="800" dirty="0" err="1"/>
              <a:t>arxiv.org</a:t>
            </a:r>
            <a:r>
              <a:rPr lang="en-US" sz="800" dirty="0"/>
              <a:t>/pdf/1706.02390.pdf</a:t>
            </a:r>
          </a:p>
        </p:txBody>
      </p:sp>
    </p:spTree>
    <p:extLst>
      <p:ext uri="{BB962C8B-B14F-4D97-AF65-F5344CB8AC3E}">
        <p14:creationId xmlns:p14="http://schemas.microsoft.com/office/powerpoint/2010/main" val="260759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CA48-FD33-1F41-BAB1-AF9994CB5198}"/>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3A5B8FE8-3D8B-3A4C-ACA0-0DFEA4E00874}"/>
              </a:ext>
            </a:extLst>
          </p:cNvPr>
          <p:cNvSpPr>
            <a:spLocks noGrp="1"/>
          </p:cNvSpPr>
          <p:nvPr>
            <p:ph idx="1"/>
          </p:nvPr>
        </p:nvSpPr>
        <p:spPr>
          <a:xfrm>
            <a:off x="448056" y="1381173"/>
            <a:ext cx="10595082" cy="4047778"/>
          </a:xfrm>
        </p:spPr>
        <p:txBody>
          <a:bodyPr/>
          <a:lstStyle/>
          <a:p>
            <a:r>
              <a:rPr lang="en-US" dirty="0"/>
              <a:t>Application</a:t>
            </a:r>
          </a:p>
          <a:p>
            <a:pPr lvl="1"/>
            <a:r>
              <a:rPr lang="en-US" dirty="0" err="1"/>
              <a:t>LeNet</a:t>
            </a:r>
            <a:endParaRPr lang="en-US" dirty="0"/>
          </a:p>
          <a:p>
            <a:pPr lvl="2"/>
            <a:r>
              <a:rPr lang="en-US" dirty="0"/>
              <a:t>A convolutional neural network which uses fully connected layers, pooling, and convolutions</a:t>
            </a:r>
          </a:p>
          <a:p>
            <a:pPr lvl="2"/>
            <a:r>
              <a:rPr lang="en-US" dirty="0"/>
              <a:t>Used to recognized handwritten digits</a:t>
            </a:r>
          </a:p>
          <a:p>
            <a:pPr lvl="2"/>
            <a:r>
              <a:rPr lang="en-US" dirty="0" err="1"/>
              <a:t>LeNet</a:t>
            </a:r>
            <a:r>
              <a:rPr lang="en-US" dirty="0"/>
              <a:t> handles 28x28 pixels image data using just two layers</a:t>
            </a:r>
          </a:p>
        </p:txBody>
      </p:sp>
      <p:pic>
        <p:nvPicPr>
          <p:cNvPr id="5" name="Picture 4">
            <a:extLst>
              <a:ext uri="{FF2B5EF4-FFF2-40B4-BE49-F238E27FC236}">
                <a16:creationId xmlns:a16="http://schemas.microsoft.com/office/drawing/2014/main" id="{1666C5D1-B5CA-7140-ADD5-2D7D975C24A6}"/>
              </a:ext>
            </a:extLst>
          </p:cNvPr>
          <p:cNvPicPr>
            <a:picLocks noChangeAspect="1"/>
          </p:cNvPicPr>
          <p:nvPr/>
        </p:nvPicPr>
        <p:blipFill>
          <a:blip r:embed="rId2"/>
          <a:stretch>
            <a:fillRect/>
          </a:stretch>
        </p:blipFill>
        <p:spPr>
          <a:xfrm>
            <a:off x="2313274" y="3917616"/>
            <a:ext cx="7024156" cy="2063346"/>
          </a:xfrm>
          <a:prstGeom prst="rect">
            <a:avLst/>
          </a:prstGeom>
        </p:spPr>
      </p:pic>
      <p:sp>
        <p:nvSpPr>
          <p:cNvPr id="6" name="Rectangle 5">
            <a:extLst>
              <a:ext uri="{FF2B5EF4-FFF2-40B4-BE49-F238E27FC236}">
                <a16:creationId xmlns:a16="http://schemas.microsoft.com/office/drawing/2014/main" id="{B65DD0F9-2445-8C4D-9FF4-023F7D128DB3}"/>
              </a:ext>
            </a:extLst>
          </p:cNvPr>
          <p:cNvSpPr/>
          <p:nvPr/>
        </p:nvSpPr>
        <p:spPr>
          <a:xfrm>
            <a:off x="3048000" y="5980962"/>
            <a:ext cx="5383823" cy="246221"/>
          </a:xfrm>
          <a:prstGeom prst="rect">
            <a:avLst/>
          </a:prstGeom>
        </p:spPr>
        <p:txBody>
          <a:bodyPr wrap="square">
            <a:spAutoFit/>
          </a:bodyPr>
          <a:lstStyle/>
          <a:p>
            <a:r>
              <a:rPr lang="en-US" sz="1000" dirty="0"/>
              <a:t>https://</a:t>
            </a:r>
            <a:r>
              <a:rPr lang="en-US" sz="1000" dirty="0" err="1"/>
              <a:t>www.pyimagesearch.com</a:t>
            </a:r>
            <a:r>
              <a:rPr lang="en-US" sz="1000" dirty="0"/>
              <a:t>/2016/08/01/</a:t>
            </a:r>
            <a:r>
              <a:rPr lang="en-US" sz="1000" dirty="0" err="1"/>
              <a:t>lenet</a:t>
            </a:r>
            <a:r>
              <a:rPr lang="en-US" sz="1000" dirty="0"/>
              <a:t>-convolutional-neural-network-in-python/</a:t>
            </a:r>
          </a:p>
        </p:txBody>
      </p:sp>
    </p:spTree>
    <p:extLst>
      <p:ext uri="{BB962C8B-B14F-4D97-AF65-F5344CB8AC3E}">
        <p14:creationId xmlns:p14="http://schemas.microsoft.com/office/powerpoint/2010/main" val="353711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644D-AC0E-8D49-90AF-1A2CB86366F0}"/>
              </a:ext>
            </a:extLst>
          </p:cNvPr>
          <p:cNvSpPr>
            <a:spLocks noGrp="1"/>
          </p:cNvSpPr>
          <p:nvPr>
            <p:ph type="title"/>
          </p:nvPr>
        </p:nvSpPr>
        <p:spPr/>
        <p:txBody>
          <a:bodyPr/>
          <a:lstStyle/>
          <a:p>
            <a:r>
              <a:rPr lang="en-US" b="1" dirty="0"/>
              <a:t>Memory Design Space Exploration Architecture</a:t>
            </a:r>
            <a:endParaRPr lang="en-US" dirty="0"/>
          </a:p>
        </p:txBody>
      </p:sp>
      <p:sp>
        <p:nvSpPr>
          <p:cNvPr id="3" name="Content Placeholder 2">
            <a:extLst>
              <a:ext uri="{FF2B5EF4-FFF2-40B4-BE49-F238E27FC236}">
                <a16:creationId xmlns:a16="http://schemas.microsoft.com/office/drawing/2014/main" id="{08C44410-3CF7-EE44-8091-197A18BEB15A}"/>
              </a:ext>
            </a:extLst>
          </p:cNvPr>
          <p:cNvSpPr>
            <a:spLocks noGrp="1"/>
          </p:cNvSpPr>
          <p:nvPr>
            <p:ph idx="1"/>
          </p:nvPr>
        </p:nvSpPr>
        <p:spPr>
          <a:xfrm>
            <a:off x="448055" y="1125416"/>
            <a:ext cx="11430000" cy="5178670"/>
          </a:xfrm>
        </p:spPr>
        <p:txBody>
          <a:bodyPr/>
          <a:lstStyle/>
          <a:p>
            <a:r>
              <a:rPr lang="en-US" dirty="0"/>
              <a:t>Simulator</a:t>
            </a:r>
          </a:p>
          <a:p>
            <a:pPr lvl="1"/>
            <a:r>
              <a:rPr lang="en-US" dirty="0"/>
              <a:t>Gem5</a:t>
            </a:r>
          </a:p>
          <a:p>
            <a:pPr lvl="2"/>
            <a:r>
              <a:rPr lang="en-US" dirty="0"/>
              <a:t>Modular platform for computer-system architecture research, encompassing system-level architecture as well as processor microarchitecture</a:t>
            </a:r>
          </a:p>
          <a:p>
            <a:pPr lvl="2"/>
            <a:r>
              <a:rPr lang="en-US" dirty="0"/>
              <a:t>Two modes</a:t>
            </a:r>
          </a:p>
          <a:p>
            <a:pPr lvl="3"/>
            <a:r>
              <a:rPr lang="en-US" dirty="0" err="1"/>
              <a:t>Syscall</a:t>
            </a:r>
            <a:r>
              <a:rPr lang="en-US" dirty="0"/>
              <a:t> emulation (SE) mode</a:t>
            </a:r>
          </a:p>
          <a:p>
            <a:pPr lvl="3"/>
            <a:r>
              <a:rPr lang="en-US" dirty="0"/>
              <a:t>Full system (FS) mode</a:t>
            </a:r>
          </a:p>
          <a:p>
            <a:pPr lvl="2"/>
            <a:r>
              <a:rPr lang="en-US" dirty="0"/>
              <a:t>Support various CPU models</a:t>
            </a:r>
          </a:p>
          <a:p>
            <a:pPr lvl="3"/>
            <a:r>
              <a:rPr lang="en-US" dirty="0"/>
              <a:t>Alpha</a:t>
            </a:r>
          </a:p>
          <a:p>
            <a:pPr lvl="3"/>
            <a:r>
              <a:rPr lang="en-US" dirty="0"/>
              <a:t>ARM</a:t>
            </a:r>
          </a:p>
          <a:p>
            <a:pPr lvl="3"/>
            <a:r>
              <a:rPr lang="en-US" dirty="0"/>
              <a:t>Power</a:t>
            </a:r>
          </a:p>
          <a:p>
            <a:pPr lvl="3"/>
            <a:r>
              <a:rPr lang="en-US" dirty="0"/>
              <a:t>X86</a:t>
            </a:r>
          </a:p>
          <a:p>
            <a:pPr lvl="2"/>
            <a:r>
              <a:rPr lang="en-US" dirty="0"/>
              <a:t>The memory traces corresponding to the running of each benchmarks are obtained via trace-based debugging option of gem5</a:t>
            </a:r>
          </a:p>
        </p:txBody>
      </p:sp>
    </p:spTree>
    <p:extLst>
      <p:ext uri="{BB962C8B-B14F-4D97-AF65-F5344CB8AC3E}">
        <p14:creationId xmlns:p14="http://schemas.microsoft.com/office/powerpoint/2010/main" val="1843211588"/>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2.xml><?xml version="1.0" encoding="utf-8"?>
<ds:datastoreItem xmlns:ds="http://schemas.openxmlformats.org/officeDocument/2006/customXml" ds:itemID="{5BA20C22-D077-412B-81BA-8B2541026FAD}">
  <ds:schemaRef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ORNL</Template>
  <TotalTime>0</TotalTime>
  <Words>2954</Words>
  <Application>Microsoft Macintosh PowerPoint</Application>
  <PresentationFormat>Widescreen</PresentationFormat>
  <Paragraphs>1220</Paragraphs>
  <Slides>31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Calibri</vt:lpstr>
      <vt:lpstr>Century Gothic</vt:lpstr>
      <vt:lpstr>ORNL</vt:lpstr>
      <vt:lpstr>Design Space Exploration of Emerging Memory Technologies for Machine Learning Applications</vt:lpstr>
      <vt:lpstr>Acknowledgements</vt:lpstr>
      <vt:lpstr>Outline</vt:lpstr>
      <vt:lpstr>Motivation</vt:lpstr>
      <vt:lpstr>Motivation</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Memory Design Space Exploration Architecture</vt:lpstr>
      <vt:lpstr>Experimental Setup</vt:lpstr>
      <vt:lpstr>Experimental Setup</vt:lpstr>
      <vt:lpstr>Experimental Setup</vt:lpstr>
      <vt:lpstr>Results – Bandwidth</vt:lpstr>
      <vt:lpstr>Results – Power</vt:lpstr>
      <vt:lpstr>Results – Average Latency</vt:lpstr>
      <vt:lpstr>Results – Average Total Latency</vt:lpstr>
      <vt:lpstr>Results – Memory Reads</vt:lpstr>
      <vt:lpstr>Results – Memory Writes</vt:lpstr>
      <vt:lpstr>Recommendations</vt:lpstr>
      <vt:lpstr>PowerPoint Presentation</vt:lpstr>
      <vt:lpstr>PowerPoint Presentation</vt:lpstr>
      <vt:lpstr>Backup</vt:lpstr>
      <vt:lpstr>Backup</vt:lpstr>
      <vt:lpstr>Backup</vt:lpstr>
      <vt:lpstr>Backup – Previous Reference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Space Exploration of Emerging Memory Technologies for Machine Learning Applications</dc:title>
  <dc:subject/>
  <dc:creator>Hasan, S M Shamimul</dc:creator>
  <cp:keywords/>
  <dc:description/>
  <cp:lastModifiedBy/>
  <cp:revision>2</cp:revision>
  <dcterms:created xsi:type="dcterms:W3CDTF">2018-09-04T20:19:20Z</dcterms:created>
  <dcterms:modified xsi:type="dcterms:W3CDTF">2021-05-17T12:05:57Z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